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handoutMasterIdLst>
    <p:handoutMasterId r:id="rId46"/>
  </p:handoutMasterIdLst>
  <p:sldIdLst>
    <p:sldId id="439" r:id="rId2"/>
    <p:sldId id="513" r:id="rId3"/>
    <p:sldId id="514" r:id="rId4"/>
    <p:sldId id="539" r:id="rId5"/>
    <p:sldId id="501" r:id="rId6"/>
    <p:sldId id="522" r:id="rId7"/>
    <p:sldId id="442" r:id="rId8"/>
    <p:sldId id="451" r:id="rId9"/>
    <p:sldId id="443" r:id="rId10"/>
    <p:sldId id="446" r:id="rId11"/>
    <p:sldId id="447" r:id="rId12"/>
    <p:sldId id="448" r:id="rId13"/>
    <p:sldId id="450" r:id="rId14"/>
    <p:sldId id="533" r:id="rId15"/>
    <p:sldId id="523" r:id="rId16"/>
    <p:sldId id="453" r:id="rId17"/>
    <p:sldId id="532" r:id="rId18"/>
    <p:sldId id="464" r:id="rId19"/>
    <p:sldId id="466" r:id="rId20"/>
    <p:sldId id="468" r:id="rId21"/>
    <p:sldId id="469" r:id="rId22"/>
    <p:sldId id="454" r:id="rId23"/>
    <p:sldId id="470" r:id="rId24"/>
    <p:sldId id="472" r:id="rId25"/>
    <p:sldId id="524" r:id="rId26"/>
    <p:sldId id="526" r:id="rId27"/>
    <p:sldId id="529" r:id="rId28"/>
    <p:sldId id="476" r:id="rId29"/>
    <p:sldId id="477" r:id="rId30"/>
    <p:sldId id="479" r:id="rId31"/>
    <p:sldId id="483" r:id="rId32"/>
    <p:sldId id="485" r:id="rId33"/>
    <p:sldId id="535" r:id="rId34"/>
    <p:sldId id="525" r:id="rId35"/>
    <p:sldId id="534" r:id="rId36"/>
    <p:sldId id="489" r:id="rId37"/>
    <p:sldId id="490" r:id="rId38"/>
    <p:sldId id="491" r:id="rId39"/>
    <p:sldId id="492" r:id="rId40"/>
    <p:sldId id="508" r:id="rId41"/>
    <p:sldId id="527" r:id="rId42"/>
    <p:sldId id="536" r:id="rId43"/>
    <p:sldId id="509" r:id="rId44"/>
  </p:sldIdLst>
  <p:sldSz cx="9144000" cy="6858000" type="screen4x3"/>
  <p:notesSz cx="6797675" cy="987425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6600CC"/>
    <a:srgbClr val="FFFFFF"/>
    <a:srgbClr val="0000CC"/>
    <a:srgbClr val="FE6D00"/>
    <a:srgbClr val="E93815"/>
    <a:srgbClr val="333399"/>
    <a:srgbClr val="FFFFCC"/>
    <a:srgbClr val="FFCC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5" autoAdjust="0"/>
    <p:restoredTop sz="97535" autoAdjust="0"/>
  </p:normalViewPr>
  <p:slideViewPr>
    <p:cSldViewPr>
      <p:cViewPr>
        <p:scale>
          <a:sx n="99" d="100"/>
          <a:sy n="99" d="100"/>
        </p:scale>
        <p:origin x="-184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E0E4403E-F27A-4EF7-8347-3606A9F2572B}" type="datetimeFigureOut">
              <a:rPr lang="zh-CN" altLang="en-US" smtClean="0"/>
              <a:t>13-6-11</a:t>
            </a:fld>
            <a:endParaRPr lang="zh-CN" altLang="en-US"/>
          </a:p>
        </p:txBody>
      </p:sp>
      <p:sp>
        <p:nvSpPr>
          <p:cNvPr id="4" name="页脚占位符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27F7CE60-31A1-49F4-BB27-4D2B747A5D33}" type="slidenum">
              <a:rPr lang="zh-CN" altLang="en-US" smtClean="0"/>
              <a:t>‹#›</a:t>
            </a:fld>
            <a:endParaRPr lang="zh-CN" altLang="en-US"/>
          </a:p>
        </p:txBody>
      </p:sp>
    </p:spTree>
    <p:extLst>
      <p:ext uri="{BB962C8B-B14F-4D97-AF65-F5344CB8AC3E}">
        <p14:creationId xmlns:p14="http://schemas.microsoft.com/office/powerpoint/2010/main" val="2846619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295AF255-3620-4315-95E5-D94FFB2DEF7A}" type="datetimeFigureOut">
              <a:rPr lang="zh-CN" altLang="en-US" smtClean="0"/>
              <a:t>13-6-11</a:t>
            </a:fld>
            <a:endParaRPr lang="zh-CN" altLang="en-US"/>
          </a:p>
        </p:txBody>
      </p:sp>
      <p:sp>
        <p:nvSpPr>
          <p:cNvPr id="4" name="幻灯片图像占位符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886EC51D-1FE0-4D32-B0F7-89881F18FEE8}" type="slidenum">
              <a:rPr lang="zh-CN" altLang="en-US" smtClean="0"/>
              <a:t>‹#›</a:t>
            </a:fld>
            <a:endParaRPr lang="zh-CN" altLang="en-US"/>
          </a:p>
        </p:txBody>
      </p:sp>
    </p:spTree>
    <p:extLst>
      <p:ext uri="{BB962C8B-B14F-4D97-AF65-F5344CB8AC3E}">
        <p14:creationId xmlns:p14="http://schemas.microsoft.com/office/powerpoint/2010/main" val="110303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notesMaster" Target="../notesMasters/notesMaster1.xml"/><Relationship Id="rId3"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5D6FD6-1F0D-457B-9F4F-D0951B74E4CC}" type="slidenum">
              <a:rPr lang="zh-CN" altLang="en-US" smtClean="0"/>
              <a:t>1</a:t>
            </a:fld>
            <a:endParaRPr lang="zh-CN" altLang="en-US"/>
          </a:p>
        </p:txBody>
      </p:sp>
    </p:spTree>
    <p:extLst>
      <p:ext uri="{BB962C8B-B14F-4D97-AF65-F5344CB8AC3E}">
        <p14:creationId xmlns:p14="http://schemas.microsoft.com/office/powerpoint/2010/main" val="1526378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r" eaLnBrk="1" hangingPunct="1"/>
            <a:fld id="{B56B15CE-CE89-4814-B0D6-0E931A9FB944}" type="slidenum">
              <a:rPr lang="en-US" altLang="zh-CN" sz="1200">
                <a:solidFill>
                  <a:schemeClr val="tx1"/>
                </a:solidFill>
                <a:latin typeface="Arial" pitchFamily="34" charset="0"/>
              </a:rPr>
              <a:pPr algn="r" eaLnBrk="1" hangingPunct="1"/>
              <a:t>12</a:t>
            </a:fld>
            <a:endParaRPr lang="en-US" altLang="zh-CN" sz="1200">
              <a:solidFill>
                <a:schemeClr val="tx1"/>
              </a:solidFill>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xfrm>
            <a:off x="931863" y="741363"/>
            <a:ext cx="4935537" cy="3702050"/>
          </a:xfrm>
          <a:ln/>
        </p:spPr>
      </p:sp>
      <p:sp>
        <p:nvSpPr>
          <p:cNvPr id="53251" name="备注占位符 2"/>
          <p:cNvSpPr>
            <a:spLocks noGrp="1"/>
          </p:cNvSpPr>
          <p:nvPr>
            <p:ph type="body" idx="1"/>
          </p:nvPr>
        </p:nvSpPr>
        <p:spPr>
          <a:xfrm>
            <a:off x="679450" y="4689475"/>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lstStyle/>
          <a:p>
            <a:endParaRPr lang="zh-CN" altLang="en-US" smtClean="0">
              <a:latin typeface="Arial" pitchFamily="34" charset="0"/>
            </a:endParaRPr>
          </a:p>
        </p:txBody>
      </p:sp>
      <p:sp>
        <p:nvSpPr>
          <p:cNvPr id="53252" name="灯片编号占位符 3"/>
          <p:cNvSpPr txBox="1">
            <a:spLocks noGrp="1"/>
          </p:cNvSpPr>
          <p:nvPr/>
        </p:nvSpPr>
        <p:spPr bwMode="auto">
          <a:xfrm>
            <a:off x="3849688" y="9380538"/>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882650" eaLnBrk="0" hangingPunct="0">
              <a:defRPr sz="4000">
                <a:solidFill>
                  <a:schemeClr val="accent2"/>
                </a:solidFill>
                <a:latin typeface="Times New Roman" pitchFamily="18" charset="0"/>
                <a:ea typeface="宋体" pitchFamily="2" charset="-122"/>
              </a:defRPr>
            </a:lvl1pPr>
            <a:lvl2pPr marL="742950" indent="-285750" defTabSz="882650" eaLnBrk="0" hangingPunct="0">
              <a:defRPr sz="4000">
                <a:solidFill>
                  <a:schemeClr val="accent2"/>
                </a:solidFill>
                <a:latin typeface="Times New Roman" pitchFamily="18" charset="0"/>
                <a:ea typeface="宋体" pitchFamily="2" charset="-122"/>
              </a:defRPr>
            </a:lvl2pPr>
            <a:lvl3pPr marL="1143000" indent="-228600" defTabSz="882650" eaLnBrk="0" hangingPunct="0">
              <a:defRPr sz="4000">
                <a:solidFill>
                  <a:schemeClr val="accent2"/>
                </a:solidFill>
                <a:latin typeface="Times New Roman" pitchFamily="18" charset="0"/>
                <a:ea typeface="宋体" pitchFamily="2" charset="-122"/>
              </a:defRPr>
            </a:lvl3pPr>
            <a:lvl4pPr marL="1600200" indent="-228600" defTabSz="882650" eaLnBrk="0" hangingPunct="0">
              <a:defRPr sz="4000">
                <a:solidFill>
                  <a:schemeClr val="accent2"/>
                </a:solidFill>
                <a:latin typeface="Times New Roman" pitchFamily="18" charset="0"/>
                <a:ea typeface="宋体" pitchFamily="2" charset="-122"/>
              </a:defRPr>
            </a:lvl4pPr>
            <a:lvl5pPr marL="2057400" indent="-228600" defTabSz="882650" eaLnBrk="0" hangingPunct="0">
              <a:defRPr sz="4000">
                <a:solidFill>
                  <a:schemeClr val="accent2"/>
                </a:solidFill>
                <a:latin typeface="Times New Roman" pitchFamily="18" charset="0"/>
                <a:ea typeface="宋体" pitchFamily="2" charset="-122"/>
              </a:defRPr>
            </a:lvl5pPr>
            <a:lvl6pPr marL="2514600" indent="-228600" algn="ctr" defTabSz="882650" eaLnBrk="0" fontAlgn="base" hangingPunct="0">
              <a:spcBef>
                <a:spcPct val="0"/>
              </a:spcBef>
              <a:spcAft>
                <a:spcPct val="0"/>
              </a:spcAft>
              <a:defRPr sz="4000">
                <a:solidFill>
                  <a:schemeClr val="accent2"/>
                </a:solidFill>
                <a:latin typeface="Times New Roman" pitchFamily="18" charset="0"/>
                <a:ea typeface="宋体" pitchFamily="2" charset="-122"/>
              </a:defRPr>
            </a:lvl6pPr>
            <a:lvl7pPr marL="2971800" indent="-228600" algn="ctr" defTabSz="882650" eaLnBrk="0" fontAlgn="base" hangingPunct="0">
              <a:spcBef>
                <a:spcPct val="0"/>
              </a:spcBef>
              <a:spcAft>
                <a:spcPct val="0"/>
              </a:spcAft>
              <a:defRPr sz="4000">
                <a:solidFill>
                  <a:schemeClr val="accent2"/>
                </a:solidFill>
                <a:latin typeface="Times New Roman" pitchFamily="18" charset="0"/>
                <a:ea typeface="宋体" pitchFamily="2" charset="-122"/>
              </a:defRPr>
            </a:lvl7pPr>
            <a:lvl8pPr marL="3429000" indent="-228600" algn="ctr" defTabSz="882650" eaLnBrk="0" fontAlgn="base" hangingPunct="0">
              <a:spcBef>
                <a:spcPct val="0"/>
              </a:spcBef>
              <a:spcAft>
                <a:spcPct val="0"/>
              </a:spcAft>
              <a:defRPr sz="4000">
                <a:solidFill>
                  <a:schemeClr val="accent2"/>
                </a:solidFill>
                <a:latin typeface="Times New Roman" pitchFamily="18" charset="0"/>
                <a:ea typeface="宋体" pitchFamily="2" charset="-122"/>
              </a:defRPr>
            </a:lvl8pPr>
            <a:lvl9pPr marL="3886200" indent="-228600" algn="ctr" defTabSz="882650" eaLnBrk="0" fontAlgn="base" hangingPunct="0">
              <a:spcBef>
                <a:spcPct val="0"/>
              </a:spcBef>
              <a:spcAft>
                <a:spcPct val="0"/>
              </a:spcAft>
              <a:defRPr sz="4000">
                <a:solidFill>
                  <a:schemeClr val="accent2"/>
                </a:solidFill>
                <a:latin typeface="Times New Roman" pitchFamily="18" charset="0"/>
                <a:ea typeface="宋体" pitchFamily="2" charset="-122"/>
              </a:defRPr>
            </a:lvl9pPr>
          </a:lstStyle>
          <a:p>
            <a:pPr algn="r" eaLnBrk="1" hangingPunct="1"/>
            <a:fld id="{07738F00-8368-4491-8ACB-42A6FF1CE976}" type="slidenum">
              <a:rPr lang="en-US" altLang="zh-CN" sz="1300">
                <a:solidFill>
                  <a:schemeClr val="tx1"/>
                </a:solidFill>
                <a:latin typeface="Arial" pitchFamily="34" charset="0"/>
              </a:rPr>
              <a:pPr algn="r" eaLnBrk="1" hangingPunct="1"/>
              <a:t>14</a:t>
            </a:fld>
            <a:endParaRPr lang="en-US" altLang="zh-CN" sz="1300">
              <a:solidFill>
                <a:schemeClr val="tx1"/>
              </a:solidFill>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xfrm>
            <a:off x="933450" y="741363"/>
            <a:ext cx="4933950" cy="3702050"/>
          </a:xfrm>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p>
            <a:endParaRPr lang="zh-CN"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F113BF6F-1382-483C-962A-92DFBF8D9C35}" type="slidenum">
              <a:rPr lang="en-US" altLang="zh-CN" smtClean="0"/>
              <a:pPr eaLnBrk="1" hangingPunct="1"/>
              <a:t>24</a:t>
            </a:fld>
            <a:endParaRPr lang="en-US" altLang="zh-CN" dirty="0"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CN" b="1"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86EC51D-1FE0-4D32-B0F7-89881F18FEE8}" type="slidenum">
              <a:rPr lang="zh-CN" altLang="en-US" smtClean="0"/>
              <a:t>26</a:t>
            </a:fld>
            <a:endParaRPr lang="zh-CN" altLang="en-US"/>
          </a:p>
        </p:txBody>
      </p:sp>
    </p:spTree>
    <p:extLst>
      <p:ext uri="{BB962C8B-B14F-4D97-AF65-F5344CB8AC3E}">
        <p14:creationId xmlns:p14="http://schemas.microsoft.com/office/powerpoint/2010/main" val="715741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itchFamily="34" charset="0"/>
            </a:endParaRPr>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9F56DD9D-C7D6-4469-BF01-5AC8C794B231}" type="slidenum">
              <a:rPr lang="en-US" altLang="zh-CN" smtClean="0"/>
              <a:pPr eaLnBrk="1" hangingPunct="1"/>
              <a:t>27</a:t>
            </a:fld>
            <a:endParaRPr lang="en-US" altLang="zh-CN"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930275" y="739775"/>
            <a:ext cx="4937125" cy="3703638"/>
          </a:xfrm>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zh-CN" b="1" smtClean="0"/>
              <a:t>NCC has good relationship with many users such as Ministry of Water Resources, Ministry of Agriculture, National Forestry Bureau and Ministry of Land and Resources. We jointly issue climate predictions and climate impact assessments.</a:t>
            </a:r>
            <a:endParaRPr lang="en-US" altLang="zh-CN"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幻灯片图像占位符 1"/>
          <p:cNvSpPr>
            <a:spLocks noGrp="1" noRot="1" noChangeAspect="1" noTextEdit="1"/>
          </p:cNvSpPr>
          <p:nvPr>
            <p:ph type="sldImg"/>
          </p:nvPr>
        </p:nvSpPr>
        <p:spPr>
          <a:xfrm>
            <a:off x="930275" y="739775"/>
            <a:ext cx="4937125" cy="3703638"/>
          </a:xfrm>
          <a:ln/>
        </p:spPr>
      </p:sp>
      <p:sp>
        <p:nvSpPr>
          <p:cNvPr id="16793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CN" altLang="en-US" smtClean="0"/>
              <a:t>国家气候中心已经基于多个水文模型开展全国、大流域、中尺度流域和洪水淹没等不同时空尺度的水资源及旱涝灾害评估。</a:t>
            </a:r>
          </a:p>
        </p:txBody>
      </p:sp>
      <p:sp>
        <p:nvSpPr>
          <p:cNvPr id="167940" name="灯片编号占位符 3"/>
          <p:cNvSpPr txBox="1">
            <a:spLocks noGrp="1"/>
          </p:cNvSpPr>
          <p:nvPr/>
        </p:nvSpPr>
        <p:spPr bwMode="auto">
          <a:xfrm>
            <a:off x="3849688" y="9378485"/>
            <a:ext cx="2946400" cy="4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algn="r" eaLnBrk="1" hangingPunct="1">
              <a:lnSpc>
                <a:spcPct val="100000"/>
              </a:lnSpc>
            </a:pPr>
            <a:fld id="{5D2523F0-6E78-4666-B089-18F00964EF91}" type="slidenum">
              <a:rPr lang="zh-CN" altLang="en-US" sz="1200">
                <a:solidFill>
                  <a:srgbClr val="000000"/>
                </a:solidFill>
                <a:latin typeface="Calibri" pitchFamily="34" charset="0"/>
                <a:ea typeface="宋体" pitchFamily="2" charset="-122"/>
              </a:rPr>
              <a:pPr algn="r" eaLnBrk="1" hangingPunct="1">
                <a:lnSpc>
                  <a:spcPct val="100000"/>
                </a:lnSpc>
              </a:pPr>
              <a:t>29</a:t>
            </a:fld>
            <a:endParaRPr lang="en-US" altLang="zh-CN" sz="1200">
              <a:solidFill>
                <a:srgbClr val="000000"/>
              </a:solidFill>
              <a:latin typeface="Calibri" pitchFamily="34"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latin typeface="Arial" pitchFamily="34" charset="0"/>
            </a:endParaRPr>
          </a:p>
        </p:txBody>
      </p:sp>
      <p:sp>
        <p:nvSpPr>
          <p:cNvPr id="245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CE6D200B-0DE7-452B-8871-F6D95C1BD615}" type="slidenum">
              <a:rPr lang="en-US" altLang="zh-CN" smtClean="0"/>
              <a:pPr eaLnBrk="1" hangingPunct="1"/>
              <a:t>30</a:t>
            </a:fld>
            <a:endParaRPr lang="en-US" altLang="zh-CN"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幻灯片图像占位符 1"/>
          <p:cNvSpPr>
            <a:spLocks noGrp="1" noRot="1" noChangeAspect="1" noTextEdit="1"/>
          </p:cNvSpPr>
          <p:nvPr>
            <p:ph type="sldImg"/>
          </p:nvPr>
        </p:nvSpPr>
        <p:spPr>
          <a:ln/>
        </p:spPr>
      </p:sp>
      <p:sp>
        <p:nvSpPr>
          <p:cNvPr id="3737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73764" name="灯片编号占位符 3"/>
          <p:cNvSpPr txBox="1">
            <a:spLocks noGrp="1"/>
          </p:cNvSpPr>
          <p:nvPr/>
        </p:nvSpPr>
        <p:spPr bwMode="auto">
          <a:xfrm>
            <a:off x="3850443"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r" eaLnBrk="1" hangingPunct="1"/>
            <a:fld id="{EC50E248-8D74-4FA5-83EC-7438D621595A}" type="slidenum">
              <a:rPr lang="zh-CN" altLang="en-US" sz="1200">
                <a:solidFill>
                  <a:schemeClr val="tx1"/>
                </a:solidFill>
                <a:latin typeface="Arial" pitchFamily="34" charset="0"/>
              </a:rPr>
              <a:pPr algn="r" eaLnBrk="1" hangingPunct="1"/>
              <a:t>38</a:t>
            </a:fld>
            <a:endParaRPr lang="en-US" altLang="zh-CN" sz="1200">
              <a:solidFill>
                <a:schemeClr val="tx1"/>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solidFill>
                <a:schemeClr val="tx1"/>
              </a:solidFill>
              <a:latin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fld id="{886EC51D-1FE0-4D32-B0F7-89881F18FEE8}" type="slidenum">
              <a:rPr lang="zh-CN" altLang="en-US" smtClean="0"/>
              <a:t>2</a:t>
            </a:fld>
            <a:endParaRPr lang="zh-CN" altLang="en-US"/>
          </a:p>
        </p:txBody>
      </p:sp>
    </p:spTree>
    <p:extLst>
      <p:ext uri="{BB962C8B-B14F-4D97-AF65-F5344CB8AC3E}">
        <p14:creationId xmlns:p14="http://schemas.microsoft.com/office/powerpoint/2010/main" val="361293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Rot="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0" baseline="0" dirty="0" smtClean="0"/>
              <a:t>There are </a:t>
            </a:r>
            <a:r>
              <a:rPr lang="en-GB" altLang="en-US" sz="1200" dirty="0" smtClean="0"/>
              <a:t>31 provincial </a:t>
            </a:r>
            <a:r>
              <a:rPr lang="en-GB" altLang="en-US" sz="1200" b="0" i="0" dirty="0" smtClean="0"/>
              <a:t>Climate Centres, </a:t>
            </a:r>
            <a:r>
              <a:rPr lang="en-US" altLang="zh-CN" b="0" i="0" baseline="0" dirty="0" smtClean="0"/>
              <a:t>to provide service for regional governments, business and so on. </a:t>
            </a:r>
          </a:p>
          <a:p>
            <a:r>
              <a:rPr lang="en-US" altLang="zh-CN" b="0" i="0" baseline="0" dirty="0" smtClean="0"/>
              <a:t>The two level </a:t>
            </a:r>
            <a:r>
              <a:rPr lang="en-US" altLang="zh-CN" sz="1200" b="0" i="0" dirty="0" smtClean="0"/>
              <a:t>official organization ,</a:t>
            </a:r>
            <a:r>
              <a:rPr lang="en-US" altLang="zh-CN" b="0" i="0" baseline="0" dirty="0" smtClean="0"/>
              <a:t> national </a:t>
            </a:r>
            <a:r>
              <a:rPr lang="en-US" altLang="zh-CN" b="0" baseline="0" dirty="0" smtClean="0"/>
              <a:t>and provincial, </a:t>
            </a:r>
            <a:r>
              <a:rPr lang="en-US" altLang="zh-CN" sz="1200" b="0" dirty="0" smtClean="0"/>
              <a:t>are the </a:t>
            </a:r>
            <a:r>
              <a:rPr lang="en-US" altLang="zh-CN" sz="1200" dirty="0" smtClean="0"/>
              <a:t>foundation in the operations tier.</a:t>
            </a:r>
          </a:p>
          <a:p>
            <a:endParaRPr lang="en-US" altLang="zh-CN" sz="1200" dirty="0" smtClean="0"/>
          </a:p>
        </p:txBody>
      </p:sp>
    </p:spTree>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7FBBD-F916-4B14-A37A-553CDA6F2AC7}" type="slidenum">
              <a:rPr lang="en-US" altLang="zh-CN">
                <a:solidFill>
                  <a:srgbClr val="C0504D"/>
                </a:solidFill>
              </a:rPr>
              <a:pPr/>
              <a:t>4</a:t>
            </a:fld>
            <a:endParaRPr lang="en-US" altLang="zh-CN" dirty="0">
              <a:solidFill>
                <a:srgbClr val="C0504D"/>
              </a:solidFill>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p:txBody>
          <a:bodyPr/>
          <a:lstStyle/>
          <a:p>
            <a:endParaRPr lang="en-US" altLang="zh-CN"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My presentation’s outline. There are four components</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86EC51D-1FE0-4D32-B0F7-89881F18FEE8}" type="slidenum">
              <a:rPr lang="zh-CN" altLang="en-US" smtClean="0"/>
              <a:t>5</a:t>
            </a:fld>
            <a:endParaRPr lang="zh-CN" altLang="en-US"/>
          </a:p>
        </p:txBody>
      </p:sp>
    </p:spTree>
    <p:extLst>
      <p:ext uri="{BB962C8B-B14F-4D97-AF65-F5344CB8AC3E}">
        <p14:creationId xmlns:p14="http://schemas.microsoft.com/office/powerpoint/2010/main" val="415881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930275" y="739775"/>
            <a:ext cx="4937125" cy="3703638"/>
          </a:xfrm>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A15D6FD6-1F0D-457B-9F4F-D0951B74E4CC}" type="slidenum">
              <a:rPr lang="zh-CN" altLang="en-US" smtClean="0"/>
              <a:t>9</a:t>
            </a:fld>
            <a:endParaRPr lang="zh-CN" altLang="en-US"/>
          </a:p>
        </p:txBody>
      </p:sp>
    </p:spTree>
    <p:extLst>
      <p:ext uri="{BB962C8B-B14F-4D97-AF65-F5344CB8AC3E}">
        <p14:creationId xmlns:p14="http://schemas.microsoft.com/office/powerpoint/2010/main" val="381901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r" eaLnBrk="1" hangingPunct="1"/>
            <a:fld id="{0192E492-B084-45DD-8069-56CFC3BF66CC}" type="slidenum">
              <a:rPr lang="zh-CN" altLang="en-US" sz="1200">
                <a:solidFill>
                  <a:schemeClr val="tx1"/>
                </a:solidFill>
                <a:latin typeface="Arial" pitchFamily="34" charset="0"/>
              </a:rPr>
              <a:pPr algn="r" eaLnBrk="1" hangingPunct="1"/>
              <a:t>10</a:t>
            </a:fld>
            <a:endParaRPr lang="en-US" altLang="zh-CN" sz="1200">
              <a:solidFill>
                <a:schemeClr val="tx1"/>
              </a:solidFill>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679768" y="4688556"/>
            <a:ext cx="5438140" cy="4445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r" eaLnBrk="1" hangingPunct="1"/>
            <a:fld id="{7819A0F1-65D3-4A18-BDB1-1D9A66399E71}" type="slidenum">
              <a:rPr lang="en-US" altLang="zh-CN" sz="1200">
                <a:solidFill>
                  <a:schemeClr val="tx1"/>
                </a:solidFill>
                <a:latin typeface="Arial" pitchFamily="34" charset="0"/>
              </a:rPr>
              <a:pPr algn="r" eaLnBrk="1" hangingPunct="1"/>
              <a:t>11</a:t>
            </a:fld>
            <a:endParaRPr lang="en-US" altLang="zh-CN" sz="1200">
              <a:solidFill>
                <a:schemeClr val="tx1"/>
              </a:solidFill>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C4B69588-9585-43A6-98DF-63637B24F30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4886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D9C37114-C956-477E-B627-19DB971B8DC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8764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F064906-36C8-4148-911B-43F96D3BB6E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7995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472701B-96FF-4D2E-8E47-4264D798AB9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62137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C31DF4A5-112F-4EC2-B1E7-DAC7DAB51A8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2669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657AF3B4-E175-48C6-8A5B-4F1B5A2C25B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6315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B3CF3E92-2FBD-4603-8E46-37C4AEAD99D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6285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6AA1881B-0242-4DD0-8B3A-A5AE74FCD3D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816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7406D01A-DB74-4F55-8CBD-F51B360681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70153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7F68FE67-49E2-41C7-B17C-6191B7B3F94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0107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9AAD49D6-939C-4668-87AC-7003132B8E1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245438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lgn="ctr"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pPr>
            <a:fld id="{C2726690-B734-4CA4-9845-EF711943ABAE}" type="slidenum">
              <a:rPr lang="en-US" altLang="zh-CN">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6899138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pitchFamily="2" charset="-122"/>
        </a:defRPr>
      </a:lvl2pPr>
      <a:lvl3pPr algn="ctr" rtl="0" fontAlgn="base">
        <a:spcBef>
          <a:spcPct val="0"/>
        </a:spcBef>
        <a:spcAft>
          <a:spcPct val="0"/>
        </a:spcAft>
        <a:defRPr sz="4400">
          <a:solidFill>
            <a:schemeClr val="tx2"/>
          </a:solidFill>
          <a:latin typeface="Arial" charset="0"/>
          <a:ea typeface="宋体" pitchFamily="2" charset="-122"/>
        </a:defRPr>
      </a:lvl3pPr>
      <a:lvl4pPr algn="ctr" rtl="0" fontAlgn="base">
        <a:spcBef>
          <a:spcPct val="0"/>
        </a:spcBef>
        <a:spcAft>
          <a:spcPct val="0"/>
        </a:spcAft>
        <a:defRPr sz="4400">
          <a:solidFill>
            <a:schemeClr val="tx2"/>
          </a:solidFill>
          <a:latin typeface="Arial" charset="0"/>
          <a:ea typeface="宋体" pitchFamily="2" charset="-122"/>
        </a:defRPr>
      </a:lvl4pPr>
      <a:lvl5pPr algn="ctr" rtl="0" fontAlgn="base">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19.jpeg"/><Relationship Id="rId6" Type="http://schemas.openxmlformats.org/officeDocument/2006/relationships/image" Target="../media/image20.png"/><Relationship Id="rId1" Type="http://schemas.microsoft.com/office/2007/relationships/media" Target="file:///D:\06&#27668;&#35937;&#26381;&#21153;\&#40857;&#21367;.mpg" TargetMode="External"/><Relationship Id="rId2" Type="http://schemas.openxmlformats.org/officeDocument/2006/relationships/video" Target="file:///D:\06&#27668;&#35937;&#26381;&#21153;\&#40857;&#21367;.m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http://news.xinhuanet.com/photo/2006-04/14/xin_2020403140757843513217.jpg" TargetMode="External"/><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oleObject" Target="../embeddings/Microsoft_Excel_97_-_2004____1.xls"/><Relationship Id="rId5" Type="http://schemas.openxmlformats.org/officeDocument/2006/relationships/image" Target="../media/image3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xcel_97_-_2004____2.xls"/><Relationship Id="rId4"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wmf"/><Relationship Id="rId4" Type="http://schemas.openxmlformats.org/officeDocument/2006/relationships/image" Target="../media/image41.png"/><Relationship Id="rId5"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52.jpeg"/><Relationship Id="rId5" Type="http://schemas.openxmlformats.org/officeDocument/2006/relationships/oleObject" Target="../embeddings/oleObject2.bin"/><Relationship Id="rId6" Type="http://schemas.openxmlformats.org/officeDocument/2006/relationships/image" Target="../media/image51.png"/><Relationship Id="rId7" Type="http://schemas.openxmlformats.org/officeDocument/2006/relationships/image" Target="../media/image53.jpeg"/><Relationship Id="rId8" Type="http://schemas.openxmlformats.org/officeDocument/2006/relationships/image" Target="../media/image54.jpeg"/><Relationship Id="rId9" Type="http://schemas.openxmlformats.org/officeDocument/2006/relationships/image" Target="../media/image55.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slide" Target="slide22.xml"/><Relationship Id="rId6"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 Id="rId3" Type="http://schemas.openxmlformats.org/officeDocument/2006/relationships/image" Target="../media/image7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ncc.cma.gov.cn/en" TargetMode="External"/><Relationship Id="rId4" Type="http://schemas.openxmlformats.org/officeDocument/2006/relationships/hyperlink" Target="http://www.weather.com.cn" TargetMode="External"/><Relationship Id="rId1" Type="http://schemas.openxmlformats.org/officeDocument/2006/relationships/slideLayout" Target="../slideLayouts/slideLayout7.xml"/><Relationship Id="rId2" Type="http://schemas.openxmlformats.org/officeDocument/2006/relationships/hyperlink" Target="http://cdc.cma.gov.c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1484784"/>
            <a:ext cx="7772400" cy="1470025"/>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r>
              <a:rPr lang="en-US" altLang="zh-CN" b="1" dirty="0">
                <a:solidFill>
                  <a:srgbClr val="0000CC"/>
                </a:solidFill>
                <a:latin typeface="Arial" charset="0"/>
                <a:ea typeface="Arial Unicode MS" pitchFamily="34" charset="-122"/>
                <a:cs typeface="Arial Unicode MS" pitchFamily="34" charset="-122"/>
              </a:rPr>
              <a:t>Hazard Issues in China</a:t>
            </a:r>
            <a:endParaRPr lang="zh-CN" altLang="en-US" b="1" dirty="0">
              <a:solidFill>
                <a:srgbClr val="0000CC"/>
              </a:solidFill>
              <a:latin typeface="Arial" charset="0"/>
              <a:ea typeface="Arial Unicode MS" pitchFamily="34" charset="-122"/>
              <a:cs typeface="Arial Unicode MS" pitchFamily="34" charset="-122"/>
            </a:endParaRPr>
          </a:p>
        </p:txBody>
      </p:sp>
      <p:sp>
        <p:nvSpPr>
          <p:cNvPr id="5" name="副标题 2"/>
          <p:cNvSpPr>
            <a:spLocks noGrp="1"/>
          </p:cNvSpPr>
          <p:nvPr>
            <p:ph type="subTitle" idx="1"/>
          </p:nvPr>
        </p:nvSpPr>
        <p:spPr>
          <a:xfrm>
            <a:off x="1403648" y="3933056"/>
            <a:ext cx="6400800" cy="1752600"/>
          </a:xfrm>
        </p:spPr>
        <p:txBody>
          <a:bodyPr/>
          <a:lstStyle/>
          <a:p>
            <a:pPr>
              <a:lnSpc>
                <a:spcPct val="130000"/>
              </a:lnSpc>
            </a:pPr>
            <a:r>
              <a:rPr lang="en-US" altLang="zh-CN" sz="2400" b="1" dirty="0" smtClean="0">
                <a:solidFill>
                  <a:srgbClr val="C00000"/>
                </a:solidFill>
                <a:latin typeface="Arial" charset="0"/>
                <a:ea typeface="Arial Unicode MS" pitchFamily="34" charset="-122"/>
                <a:cs typeface="Arial Unicode MS" pitchFamily="34" charset="-122"/>
              </a:rPr>
              <a:t>Guofu Wang</a:t>
            </a:r>
          </a:p>
          <a:p>
            <a:pPr>
              <a:lnSpc>
                <a:spcPct val="130000"/>
              </a:lnSpc>
            </a:pPr>
            <a:r>
              <a:rPr lang="en-US" altLang="zh-CN" sz="2400" b="1" dirty="0" smtClean="0">
                <a:solidFill>
                  <a:srgbClr val="C00000"/>
                </a:solidFill>
                <a:latin typeface="Arial" charset="0"/>
                <a:ea typeface="Arial Unicode MS" pitchFamily="34" charset="-122"/>
                <a:cs typeface="Arial Unicode MS" pitchFamily="34" charset="-122"/>
              </a:rPr>
              <a:t>National </a:t>
            </a:r>
            <a:r>
              <a:rPr lang="en-US" altLang="zh-CN" sz="2400" b="1" dirty="0">
                <a:solidFill>
                  <a:srgbClr val="C00000"/>
                </a:solidFill>
                <a:latin typeface="Arial" charset="0"/>
                <a:ea typeface="Arial Unicode MS" pitchFamily="34" charset="-122"/>
                <a:cs typeface="Arial Unicode MS" pitchFamily="34" charset="-122"/>
              </a:rPr>
              <a:t>Climate </a:t>
            </a:r>
            <a:r>
              <a:rPr lang="en-US" altLang="zh-CN" sz="2400" b="1" dirty="0" smtClean="0">
                <a:solidFill>
                  <a:srgbClr val="C00000"/>
                </a:solidFill>
                <a:latin typeface="Arial" charset="0"/>
                <a:ea typeface="Arial Unicode MS" pitchFamily="34" charset="-122"/>
                <a:cs typeface="Arial Unicode MS" pitchFamily="34" charset="-122"/>
              </a:rPr>
              <a:t>Center(BCC), CMA</a:t>
            </a:r>
          </a:p>
        </p:txBody>
      </p:sp>
      <p:sp>
        <p:nvSpPr>
          <p:cNvPr id="3" name="矩形 2"/>
          <p:cNvSpPr/>
          <p:nvPr/>
        </p:nvSpPr>
        <p:spPr>
          <a:xfrm>
            <a:off x="1259632" y="332656"/>
            <a:ext cx="3312368" cy="646331"/>
          </a:xfrm>
          <a:prstGeom prst="rect">
            <a:avLst/>
          </a:prstGeom>
        </p:spPr>
        <p:txBody>
          <a:bodyPr wrap="square">
            <a:spAutoFit/>
          </a:bodyPr>
          <a:lstStyle/>
          <a:p>
            <a:r>
              <a:rPr lang="en-US" altLang="zh-CN" b="1" i="1" baseline="30000" dirty="0">
                <a:solidFill>
                  <a:srgbClr val="800000"/>
                </a:solidFill>
              </a:rPr>
              <a:t>First Technical Workshop on Standards for Hazard Monitoring, Data, Metadata and Analysis to Support Risk Assessment</a:t>
            </a:r>
            <a:endParaRPr lang="zh-CN" altLang="en-US" b="1" i="1" dirty="0">
              <a:solidFill>
                <a:srgbClr val="800000"/>
              </a:solidFill>
            </a:endParaRPr>
          </a:p>
        </p:txBody>
      </p:sp>
      <p:sp>
        <p:nvSpPr>
          <p:cNvPr id="6" name="矩形 5"/>
          <p:cNvSpPr/>
          <p:nvPr/>
        </p:nvSpPr>
        <p:spPr>
          <a:xfrm>
            <a:off x="28030" y="5949280"/>
            <a:ext cx="1673355" cy="438582"/>
          </a:xfrm>
          <a:prstGeom prst="rect">
            <a:avLst/>
          </a:prstGeom>
        </p:spPr>
        <p:txBody>
          <a:bodyPr wrap="none">
            <a:spAutoFit/>
          </a:bodyPr>
          <a:lstStyle/>
          <a:p>
            <a:pPr>
              <a:lnSpc>
                <a:spcPct val="130000"/>
              </a:lnSpc>
            </a:pPr>
            <a:r>
              <a:rPr lang="en-US" altLang="zh-CN" b="1" dirty="0">
                <a:solidFill>
                  <a:srgbClr val="6600CC"/>
                </a:solidFill>
                <a:latin typeface="Arial" charset="0"/>
                <a:ea typeface="Arial Unicode MS" pitchFamily="34" charset="-122"/>
                <a:cs typeface="Arial Unicode MS" pitchFamily="34" charset="-122"/>
              </a:rPr>
              <a:t>11 June, 2013</a:t>
            </a:r>
            <a:endParaRPr lang="zh-CN" altLang="en-US" b="1" dirty="0">
              <a:solidFill>
                <a:srgbClr val="6600CC"/>
              </a:solidFill>
              <a:latin typeface="Arial" charset="0"/>
              <a:ea typeface="Arial Unicode MS" pitchFamily="34" charset="-122"/>
              <a:cs typeface="Arial Unicode MS" pitchFamily="34" charset="-122"/>
            </a:endParaRPr>
          </a:p>
        </p:txBody>
      </p:sp>
    </p:spTree>
    <p:extLst>
      <p:ext uri="{BB962C8B-B14F-4D97-AF65-F5344CB8AC3E}">
        <p14:creationId xmlns:p14="http://schemas.microsoft.com/office/powerpoint/2010/main" val="15117763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3" descr="京广线瘫痪 滞留广州火车站旅客人数超过10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540000"/>
            <a:ext cx="30226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Rectangle 4"/>
          <p:cNvSpPr>
            <a:spLocks noChangeArrowheads="1"/>
          </p:cNvSpPr>
          <p:nvPr/>
        </p:nvSpPr>
        <p:spPr bwMode="auto">
          <a:xfrm>
            <a:off x="179512" y="1355709"/>
            <a:ext cx="8785225" cy="1005403"/>
          </a:xfrm>
          <a:prstGeom prst="rect">
            <a:avLst/>
          </a:prstGeom>
          <a:noFill/>
          <a:ln w="9525">
            <a:solidFill>
              <a:srgbClr val="CC0000"/>
            </a:solidFill>
            <a:miter lim="800000"/>
            <a:headEnd/>
            <a:tailEnd/>
          </a:ln>
          <a:extLst>
            <a:ext uri="{909E8E84-426E-40dd-AFC4-6F175D3DCCD1}">
              <a14:hiddenFill xmlns:a14="http://schemas.microsoft.com/office/drawing/2010/main">
                <a:solidFill>
                  <a:srgbClr val="CCFFCC"/>
                </a:solidFill>
              </a14:hiddenFill>
            </a:ext>
          </a:extLst>
        </p:spPr>
        <p:txBody>
          <a:bodyPr anchor="ctr">
            <a:spAutoFit/>
          </a:bodyPr>
          <a:lstStyle/>
          <a:p>
            <a:pPr>
              <a:lnSpc>
                <a:spcPct val="125000"/>
              </a:lnSpc>
              <a:buFontTx/>
              <a:buChar char="•"/>
            </a:pPr>
            <a:r>
              <a:rPr lang="en-US" altLang="zh-CN" sz="1600" b="1" dirty="0" smtClean="0">
                <a:solidFill>
                  <a:srgbClr val="000066"/>
                </a:solidFill>
                <a:latin typeface="Arial Unicode MS" pitchFamily="34" charset="-122"/>
                <a:ea typeface="Arial Unicode MS" pitchFamily="34" charset="-122"/>
                <a:cs typeface="Arial Unicode MS" pitchFamily="34" charset="-122"/>
              </a:rPr>
              <a:t>During  Jan. 10</a:t>
            </a:r>
            <a:r>
              <a:rPr lang="en-US" altLang="zh-CN" sz="1600" b="1" baseline="30000" dirty="0" smtClean="0">
                <a:solidFill>
                  <a:srgbClr val="000066"/>
                </a:solidFill>
                <a:latin typeface="Arial Unicode MS" pitchFamily="34" charset="-122"/>
                <a:ea typeface="Arial Unicode MS" pitchFamily="34" charset="-122"/>
                <a:cs typeface="Arial Unicode MS" pitchFamily="34" charset="-122"/>
              </a:rPr>
              <a:t>th</a:t>
            </a:r>
            <a:r>
              <a:rPr lang="en-US" altLang="zh-CN" sz="1600" b="1" dirty="0" smtClean="0">
                <a:solidFill>
                  <a:srgbClr val="000066"/>
                </a:solidFill>
                <a:latin typeface="Arial Unicode MS" pitchFamily="34" charset="-122"/>
                <a:ea typeface="Arial Unicode MS" pitchFamily="34" charset="-122"/>
                <a:cs typeface="Arial Unicode MS" pitchFamily="34" charset="-122"/>
              </a:rPr>
              <a:t>  to Feb. 2</a:t>
            </a:r>
            <a:r>
              <a:rPr lang="en-US" altLang="zh-CN" sz="1600" b="1" baseline="30000" dirty="0" smtClean="0">
                <a:solidFill>
                  <a:srgbClr val="000066"/>
                </a:solidFill>
                <a:latin typeface="Arial Unicode MS" pitchFamily="34" charset="-122"/>
                <a:ea typeface="Arial Unicode MS" pitchFamily="34" charset="-122"/>
                <a:cs typeface="Arial Unicode MS" pitchFamily="34" charset="-122"/>
              </a:rPr>
              <a:t>nd</a:t>
            </a:r>
            <a:r>
              <a:rPr lang="en-US" altLang="zh-CN" sz="1600" b="1" dirty="0">
                <a:solidFill>
                  <a:srgbClr val="000066"/>
                </a:solidFill>
                <a:latin typeface="Arial Unicode MS" pitchFamily="34" charset="-122"/>
                <a:ea typeface="Arial Unicode MS" pitchFamily="34" charset="-122"/>
                <a:cs typeface="Arial Unicode MS" pitchFamily="34" charset="-122"/>
              </a:rPr>
              <a:t> , Rare cold Surge</a:t>
            </a:r>
            <a:r>
              <a:rPr lang="en-US" altLang="zh-CN" sz="1600" b="1" dirty="0" smtClean="0">
                <a:solidFill>
                  <a:srgbClr val="000066"/>
                </a:solidFill>
                <a:latin typeface="Arial Unicode MS" pitchFamily="34" charset="-122"/>
                <a:ea typeface="Arial Unicode MS" pitchFamily="34" charset="-122"/>
                <a:cs typeface="Arial Unicode MS" pitchFamily="34" charset="-122"/>
              </a:rPr>
              <a:t>, ice-snow </a:t>
            </a:r>
            <a:r>
              <a:rPr lang="en-US" altLang="zh-CN" sz="1600" b="1" dirty="0">
                <a:solidFill>
                  <a:srgbClr val="000066"/>
                </a:solidFill>
                <a:latin typeface="Arial Unicode MS" pitchFamily="34" charset="-122"/>
                <a:ea typeface="Arial Unicode MS" pitchFamily="34" charset="-122"/>
                <a:cs typeface="Arial Unicode MS" pitchFamily="34" charset="-122"/>
              </a:rPr>
              <a:t>and frozen Disasters </a:t>
            </a:r>
            <a:r>
              <a:rPr lang="en-US" altLang="zh-CN" sz="1600" b="1" dirty="0" smtClean="0">
                <a:solidFill>
                  <a:srgbClr val="000066"/>
                </a:solidFill>
                <a:latin typeface="Arial Unicode MS" pitchFamily="34" charset="-122"/>
                <a:ea typeface="Arial Unicode MS" pitchFamily="34" charset="-122"/>
                <a:cs typeface="Arial Unicode MS" pitchFamily="34" charset="-122"/>
              </a:rPr>
              <a:t>attacked  </a:t>
            </a:r>
            <a:r>
              <a:rPr lang="en-US" altLang="zh-CN" sz="1600" b="1" dirty="0">
                <a:solidFill>
                  <a:srgbClr val="000066"/>
                </a:solidFill>
                <a:latin typeface="Arial Unicode MS" pitchFamily="34" charset="-122"/>
                <a:ea typeface="Arial Unicode MS" pitchFamily="34" charset="-122"/>
                <a:cs typeface="Arial Unicode MS" pitchFamily="34" charset="-122"/>
              </a:rPr>
              <a:t>most parts of China four times, especially South China, with a </a:t>
            </a:r>
            <a:r>
              <a:rPr lang="en-US" altLang="zh-CN" sz="1600" b="1" dirty="0" smtClean="0">
                <a:solidFill>
                  <a:srgbClr val="000066"/>
                </a:solidFill>
                <a:latin typeface="Arial Unicode MS" pitchFamily="34" charset="-122"/>
                <a:ea typeface="Arial Unicode MS" pitchFamily="34" charset="-122"/>
                <a:cs typeface="Arial Unicode MS" pitchFamily="34" charset="-122"/>
              </a:rPr>
              <a:t>feature of large damage range</a:t>
            </a:r>
            <a:r>
              <a:rPr lang="en-US" altLang="zh-CN" sz="1600" b="1" dirty="0">
                <a:solidFill>
                  <a:srgbClr val="000066"/>
                </a:solidFill>
                <a:latin typeface="Arial Unicode MS" pitchFamily="34" charset="-122"/>
                <a:ea typeface="Arial Unicode MS" pitchFamily="34" charset="-122"/>
                <a:cs typeface="Arial Unicode MS" pitchFamily="34" charset="-122"/>
              </a:rPr>
              <a:t>, heavy intensity, and </a:t>
            </a:r>
            <a:r>
              <a:rPr lang="en-US" altLang="zh-CN" sz="1600" b="1" dirty="0" smtClean="0">
                <a:solidFill>
                  <a:srgbClr val="000066"/>
                </a:solidFill>
                <a:latin typeface="Arial Unicode MS" pitchFamily="34" charset="-122"/>
                <a:ea typeface="Arial Unicode MS" pitchFamily="34" charset="-122"/>
                <a:cs typeface="Arial Unicode MS" pitchFamily="34" charset="-122"/>
              </a:rPr>
              <a:t>long duration.</a:t>
            </a:r>
            <a:endParaRPr lang="zh-CN" altLang="en-US" sz="1600" b="1" dirty="0" smtClean="0">
              <a:solidFill>
                <a:srgbClr val="000066"/>
              </a:solidFill>
              <a:latin typeface="Arial Unicode MS" pitchFamily="34" charset="-122"/>
              <a:ea typeface="Arial Unicode MS" pitchFamily="34" charset="-122"/>
              <a:cs typeface="Arial Unicode MS" pitchFamily="34" charset="-122"/>
            </a:endParaRPr>
          </a:p>
        </p:txBody>
      </p:sp>
      <p:sp>
        <p:nvSpPr>
          <p:cNvPr id="210949" name="AutoShape 5" descr="u=2457675119,2636069794&amp;fm=0&amp;gp=0">
            <a:hlinkClick r:id=""/>
          </p:cNvPr>
          <p:cNvSpPr>
            <a:spLocks noChangeAspect="1" noChangeArrowheads="1"/>
          </p:cNvSpPr>
          <p:nvPr/>
        </p:nvSpPr>
        <p:spPr bwMode="auto">
          <a:xfrm>
            <a:off x="7812088" y="32131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zh-CN" altLang="en-US">
              <a:latin typeface="Arial Unicode MS" pitchFamily="34" charset="-122"/>
              <a:ea typeface="Arial Unicode MS" pitchFamily="34" charset="-122"/>
              <a:cs typeface="Arial Unicode MS" pitchFamily="34" charset="-122"/>
            </a:endParaRPr>
          </a:p>
        </p:txBody>
      </p:sp>
      <p:sp>
        <p:nvSpPr>
          <p:cNvPr id="210950" name="AutoShape 6" descr="u=218613083,294042213&amp;fm=0&amp;gp=0">
            <a:hlinkClick r:id=""/>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zh-CN" altLang="en-US">
              <a:latin typeface="Arial Unicode MS" pitchFamily="34" charset="-122"/>
              <a:ea typeface="Arial Unicode MS" pitchFamily="34" charset="-122"/>
              <a:cs typeface="Arial Unicode MS" pitchFamily="34" charset="-122"/>
            </a:endParaRPr>
          </a:p>
        </p:txBody>
      </p:sp>
      <p:sp>
        <p:nvSpPr>
          <p:cNvPr id="210951" name="AutoShape 7" descr="u=218613083,294042213&amp;fm=0&amp;gp=0">
            <a:hlinkClick r:id=""/>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zh-CN" altLang="en-US">
              <a:latin typeface="Arial Unicode MS" pitchFamily="34" charset="-122"/>
              <a:ea typeface="Arial Unicode MS" pitchFamily="34" charset="-122"/>
              <a:cs typeface="Arial Unicode MS" pitchFamily="34" charset="-122"/>
            </a:endParaRPr>
          </a:p>
        </p:txBody>
      </p:sp>
      <p:sp>
        <p:nvSpPr>
          <p:cNvPr id="210952" name="AutoShape 8" descr="u=218613083,294042213&amp;fm=0&amp;gp=0">
            <a:hlinkClick r:id=""/>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zh-CN" altLang="en-US">
              <a:latin typeface="Arial Unicode MS" pitchFamily="34" charset="-122"/>
              <a:ea typeface="Arial Unicode MS" pitchFamily="34" charset="-122"/>
              <a:cs typeface="Arial Unicode MS" pitchFamily="34" charset="-122"/>
            </a:endParaRPr>
          </a:p>
        </p:txBody>
      </p:sp>
      <p:pic>
        <p:nvPicPr>
          <p:cNvPr id="210953" name="Picture 9" descr="513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4579938"/>
            <a:ext cx="2987675"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4" name="Picture 10" descr="20101215081243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65400"/>
            <a:ext cx="3490913"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6" name="Picture 12" descr="旋转 209（2）"/>
          <p:cNvPicPr>
            <a:picLocks noChangeAspect="1" noChangeArrowheads="1"/>
          </p:cNvPicPr>
          <p:nvPr/>
        </p:nvPicPr>
        <p:blipFill>
          <a:blip r:embed="rId6" cstate="print">
            <a:extLst>
              <a:ext uri="{28A0092B-C50C-407E-A947-70E740481C1C}">
                <a14:useLocalDpi xmlns:a14="http://schemas.microsoft.com/office/drawing/2010/main" val="0"/>
              </a:ext>
            </a:extLst>
          </a:blip>
          <a:srcRect t="23285" b="11348"/>
          <a:stretch>
            <a:fillRect/>
          </a:stretch>
        </p:blipFill>
        <p:spPr bwMode="auto">
          <a:xfrm>
            <a:off x="-50" y="4579938"/>
            <a:ext cx="3494138"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7" name="Picture 13" descr="冻雨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2500" y="4589463"/>
            <a:ext cx="302418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8" name="Picture 7" descr="1月23日，长沙市楚湘街社区长沙港圫宿舍，消防队员正用铲子除冰。"/>
          <p:cNvPicPr>
            <a:picLocks noChangeAspect="1" noChangeArrowheads="1"/>
          </p:cNvPicPr>
          <p:nvPr/>
        </p:nvPicPr>
        <p:blipFill>
          <a:blip r:embed="rId8">
            <a:extLst>
              <a:ext uri="{28A0092B-C50C-407E-A947-70E740481C1C}">
                <a14:useLocalDpi xmlns:a14="http://schemas.microsoft.com/office/drawing/2010/main" val="0"/>
              </a:ext>
            </a:extLst>
          </a:blip>
          <a:srcRect b="9401"/>
          <a:stretch>
            <a:fillRect/>
          </a:stretch>
        </p:blipFill>
        <p:spPr bwMode="auto">
          <a:xfrm>
            <a:off x="6515100" y="2539999"/>
            <a:ext cx="2628900" cy="203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9" name="Text Box 15"/>
          <p:cNvSpPr txBox="1">
            <a:spLocks noChangeArrowheads="1"/>
          </p:cNvSpPr>
          <p:nvPr/>
        </p:nvSpPr>
        <p:spPr bwMode="auto">
          <a:xfrm>
            <a:off x="2700338" y="6583363"/>
            <a:ext cx="793750" cy="274637"/>
          </a:xfrm>
          <a:prstGeom prst="rect">
            <a:avLst/>
          </a:prstGeom>
          <a:solidFill>
            <a:srgbClr val="C2C46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zh-CN" altLang="en-US" sz="1200">
                <a:solidFill>
                  <a:schemeClr val="tx1"/>
                </a:solidFill>
                <a:latin typeface="Arial Unicode MS" pitchFamily="34" charset="-122"/>
                <a:ea typeface="Arial Unicode MS" pitchFamily="34" charset="-122"/>
                <a:cs typeface="Arial Unicode MS" pitchFamily="34" charset="-122"/>
              </a:rPr>
              <a:t>电塔倒伏</a:t>
            </a:r>
          </a:p>
        </p:txBody>
      </p:sp>
      <p:sp>
        <p:nvSpPr>
          <p:cNvPr id="210960" name="Text Box 16"/>
          <p:cNvSpPr txBox="1">
            <a:spLocks noChangeArrowheads="1"/>
          </p:cNvSpPr>
          <p:nvPr/>
        </p:nvSpPr>
        <p:spPr bwMode="auto">
          <a:xfrm>
            <a:off x="5722466" y="6580188"/>
            <a:ext cx="793750" cy="274637"/>
          </a:xfrm>
          <a:prstGeom prst="rect">
            <a:avLst/>
          </a:prstGeom>
          <a:solidFill>
            <a:srgbClr val="C2C46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zh-CN" altLang="en-US" sz="1200" dirty="0">
                <a:solidFill>
                  <a:schemeClr val="tx1"/>
                </a:solidFill>
                <a:latin typeface="Arial Unicode MS" pitchFamily="34" charset="-122"/>
                <a:ea typeface="Arial Unicode MS" pitchFamily="34" charset="-122"/>
                <a:cs typeface="Arial Unicode MS" pitchFamily="34" charset="-122"/>
              </a:rPr>
              <a:t>电线结冰</a:t>
            </a:r>
          </a:p>
        </p:txBody>
      </p:sp>
      <p:sp>
        <p:nvSpPr>
          <p:cNvPr id="210961" name="Text Box 17"/>
          <p:cNvSpPr txBox="1">
            <a:spLocks noChangeArrowheads="1"/>
          </p:cNvSpPr>
          <p:nvPr/>
        </p:nvSpPr>
        <p:spPr bwMode="auto">
          <a:xfrm>
            <a:off x="8350250" y="6583363"/>
            <a:ext cx="793750" cy="274637"/>
          </a:xfrm>
          <a:prstGeom prst="rect">
            <a:avLst/>
          </a:prstGeom>
          <a:solidFill>
            <a:srgbClr val="C2C46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zh-CN" altLang="en-US" sz="1200">
                <a:solidFill>
                  <a:schemeClr val="tx1"/>
                </a:solidFill>
                <a:latin typeface="Arial Unicode MS" pitchFamily="34" charset="-122"/>
                <a:ea typeface="Arial Unicode MS" pitchFamily="34" charset="-122"/>
                <a:cs typeface="Arial Unicode MS" pitchFamily="34" charset="-122"/>
              </a:rPr>
              <a:t>树木受毁</a:t>
            </a:r>
          </a:p>
        </p:txBody>
      </p:sp>
      <p:sp>
        <p:nvSpPr>
          <p:cNvPr id="210962" name="Text Box 18"/>
          <p:cNvSpPr txBox="1">
            <a:spLocks noChangeArrowheads="1"/>
          </p:cNvSpPr>
          <p:nvPr/>
        </p:nvSpPr>
        <p:spPr bwMode="auto">
          <a:xfrm>
            <a:off x="8185150" y="4391025"/>
            <a:ext cx="946150" cy="274638"/>
          </a:xfrm>
          <a:prstGeom prst="rect">
            <a:avLst/>
          </a:prstGeom>
          <a:solidFill>
            <a:srgbClr val="C2C46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zh-CN" altLang="en-US" sz="1200">
                <a:solidFill>
                  <a:schemeClr val="tx1"/>
                </a:solidFill>
                <a:latin typeface="Arial Unicode MS" pitchFamily="34" charset="-122"/>
                <a:ea typeface="Arial Unicode MS" pitchFamily="34" charset="-122"/>
                <a:cs typeface="Arial Unicode MS" pitchFamily="34" charset="-122"/>
              </a:rPr>
              <a:t>生活受影响</a:t>
            </a:r>
          </a:p>
        </p:txBody>
      </p:sp>
      <p:sp>
        <p:nvSpPr>
          <p:cNvPr id="210963" name="Text Box 19"/>
          <p:cNvSpPr txBox="1">
            <a:spLocks noChangeArrowheads="1"/>
          </p:cNvSpPr>
          <p:nvPr/>
        </p:nvSpPr>
        <p:spPr bwMode="auto">
          <a:xfrm>
            <a:off x="5364163" y="4318000"/>
            <a:ext cx="1098550" cy="274638"/>
          </a:xfrm>
          <a:prstGeom prst="rect">
            <a:avLst/>
          </a:prstGeom>
          <a:solidFill>
            <a:srgbClr val="C2C46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zh-CN" altLang="en-US" sz="1200">
                <a:solidFill>
                  <a:schemeClr val="tx1"/>
                </a:solidFill>
                <a:latin typeface="Arial Unicode MS" pitchFamily="34" charset="-122"/>
                <a:ea typeface="Arial Unicode MS" pitchFamily="34" charset="-122"/>
                <a:cs typeface="Arial Unicode MS" pitchFamily="34" charset="-122"/>
              </a:rPr>
              <a:t>旅客滞留车站</a:t>
            </a:r>
          </a:p>
        </p:txBody>
      </p:sp>
      <p:sp>
        <p:nvSpPr>
          <p:cNvPr id="20" name="矩形 19"/>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
        <p:nvSpPr>
          <p:cNvPr id="21" name="Rectangle 2"/>
          <p:cNvSpPr>
            <a:spLocks noChangeArrowheads="1"/>
          </p:cNvSpPr>
          <p:nvPr/>
        </p:nvSpPr>
        <p:spPr bwMode="auto">
          <a:xfrm>
            <a:off x="1043608" y="764704"/>
            <a:ext cx="7198940" cy="546472"/>
          </a:xfrm>
          <a:prstGeom prst="rect">
            <a:avLst/>
          </a:prstGeom>
          <a:noFill/>
          <a:ln w="9525">
            <a:noFill/>
            <a:miter lim="800000"/>
            <a:headEnd/>
            <a:tailEnd/>
          </a:ln>
        </p:spPr>
        <p:txBody>
          <a:bodyPr anchor="ctr"/>
          <a:lstStyle/>
          <a:p>
            <a:pPr algn="ctr" eaLnBrk="0" hangingPunct="0"/>
            <a:r>
              <a:rPr lang="en-US" altLang="zh-CN" b="1" dirty="0" smtClean="0">
                <a:effectLst>
                  <a:outerShdw blurRad="38100" dist="38100" dir="2700000" algn="tl">
                    <a:srgbClr val="000000"/>
                  </a:outerShdw>
                </a:effectLst>
                <a:latin typeface="Arial Unicode MS" pitchFamily="34" charset="-122"/>
                <a:ea typeface="Arial Unicode MS" pitchFamily="34" charset="-122"/>
                <a:cs typeface="Arial Unicode MS" pitchFamily="34" charset="-122"/>
              </a:rPr>
              <a:t>Cold Surge, Ice-snow </a:t>
            </a:r>
            <a:r>
              <a:rPr lang="en-US" altLang="zh-CN" b="1" dirty="0">
                <a:effectLst>
                  <a:outerShdw blurRad="38100" dist="38100" dir="2700000" algn="tl">
                    <a:srgbClr val="000000"/>
                  </a:outerShdw>
                </a:effectLst>
                <a:latin typeface="Arial Unicode MS" pitchFamily="34" charset="-122"/>
                <a:ea typeface="Arial Unicode MS" pitchFamily="34" charset="-122"/>
                <a:cs typeface="Arial Unicode MS" pitchFamily="34" charset="-122"/>
              </a:rPr>
              <a:t>and Frozen Disasters </a:t>
            </a:r>
            <a:r>
              <a:rPr lang="en-US" altLang="zh-CN" b="1" dirty="0" smtClean="0">
                <a:effectLst>
                  <a:outerShdw blurRad="38100" dist="38100" dir="2700000" algn="tl">
                    <a:srgbClr val="000000"/>
                  </a:outerShdw>
                </a:effectLst>
                <a:latin typeface="Arial Unicode MS" pitchFamily="34" charset="-122"/>
                <a:ea typeface="Arial Unicode MS" pitchFamily="34" charset="-122"/>
                <a:cs typeface="Arial Unicode MS" pitchFamily="34" charset="-122"/>
              </a:rPr>
              <a:t>in South China in 2008</a:t>
            </a:r>
            <a:endParaRPr lang="zh-CN" altLang="en-US" b="1" dirty="0">
              <a:effectLst>
                <a:outerShdw blurRad="38100" dist="38100" dir="2700000" algn="tl">
                  <a:srgbClr val="000000"/>
                </a:outerShdw>
              </a:effectLst>
              <a:latin typeface="Arial Unicode MS" pitchFamily="34" charset="-122"/>
              <a:ea typeface="Arial Unicode MS" pitchFamily="34" charset="-122"/>
              <a:cs typeface="Arial Unicode MS" pitchFamily="34" charset="-122"/>
            </a:endParaRPr>
          </a:p>
        </p:txBody>
      </p:sp>
      <p:sp>
        <p:nvSpPr>
          <p:cNvPr id="210955" name="Text Box 11"/>
          <p:cNvSpPr txBox="1">
            <a:spLocks noChangeArrowheads="1"/>
          </p:cNvSpPr>
          <p:nvPr/>
        </p:nvSpPr>
        <p:spPr bwMode="auto">
          <a:xfrm>
            <a:off x="2063750" y="4318000"/>
            <a:ext cx="1403350" cy="274638"/>
          </a:xfrm>
          <a:prstGeom prst="rect">
            <a:avLst/>
          </a:prstGeom>
          <a:solidFill>
            <a:srgbClr val="C2C46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zh-CN" altLang="en-US" sz="1200" dirty="0">
                <a:solidFill>
                  <a:schemeClr val="tx1"/>
                </a:solidFill>
                <a:latin typeface="Arial Unicode MS" pitchFamily="34" charset="-122"/>
                <a:ea typeface="Arial Unicode MS" pitchFamily="34" charset="-122"/>
                <a:cs typeface="Arial Unicode MS" pitchFamily="34" charset="-122"/>
              </a:rPr>
              <a:t>公路结冰交通受阻</a:t>
            </a:r>
          </a:p>
        </p:txBody>
      </p:sp>
      <p:sp>
        <p:nvSpPr>
          <p:cNvPr id="22" name="椭圆 21"/>
          <p:cNvSpPr/>
          <p:nvPr/>
        </p:nvSpPr>
        <p:spPr>
          <a:xfrm>
            <a:off x="1979712" y="3212976"/>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800000"/>
                </a:solidFill>
                <a:effectLst>
                  <a:outerShdw blurRad="38100" dist="38100" dir="2700000" algn="tl">
                    <a:srgbClr val="000000"/>
                  </a:outerShdw>
                </a:effectLst>
                <a:ea typeface="Arial Unicode MS" pitchFamily="34" charset="-122"/>
                <a:cs typeface="Arial Unicode MS" pitchFamily="34" charset="-122"/>
              </a:rPr>
              <a:t>Large coverage</a:t>
            </a:r>
            <a:endParaRPr lang="zh-CN" altLang="en-US" sz="2000" b="1" dirty="0">
              <a:solidFill>
                <a:srgbClr val="800000"/>
              </a:solidFill>
              <a:effectLst>
                <a:outerShdw blurRad="38100" dist="38100" dir="2700000" algn="tl">
                  <a:srgbClr val="000000"/>
                </a:outerShdw>
              </a:effectLst>
              <a:ea typeface="Arial Unicode MS" pitchFamily="34" charset="-122"/>
              <a:cs typeface="Arial Unicode MS" pitchFamily="34" charset="-122"/>
            </a:endParaRPr>
          </a:p>
        </p:txBody>
      </p:sp>
    </p:spTree>
    <p:extLst>
      <p:ext uri="{BB962C8B-B14F-4D97-AF65-F5344CB8AC3E}">
        <p14:creationId xmlns:p14="http://schemas.microsoft.com/office/powerpoint/2010/main" val="3053606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Text Box 3"/>
          <p:cNvSpPr txBox="1">
            <a:spLocks noChangeArrowheads="1"/>
          </p:cNvSpPr>
          <p:nvPr/>
        </p:nvSpPr>
        <p:spPr bwMode="auto">
          <a:xfrm>
            <a:off x="0" y="5407476"/>
            <a:ext cx="9144000" cy="972061"/>
          </a:xfrm>
          <a:prstGeom prst="rect">
            <a:avLst/>
          </a:prstGeom>
          <a:solidFill>
            <a:schemeClr val="accent1"/>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lnSpc>
                <a:spcPct val="95000"/>
              </a:lnSpc>
            </a:pPr>
            <a:r>
              <a:rPr lang="en-US" altLang="zh-CN" sz="2000" dirty="0" smtClean="0">
                <a:solidFill>
                  <a:srgbClr val="000066"/>
                </a:solidFill>
                <a:latin typeface="+mn-lt"/>
                <a:ea typeface="黑体" pitchFamily="2" charset="-122"/>
              </a:rPr>
              <a:t>There are about </a:t>
            </a:r>
            <a:r>
              <a:rPr lang="en-US" altLang="zh-CN" sz="2000" dirty="0" smtClean="0">
                <a:solidFill>
                  <a:srgbClr val="FF0000"/>
                </a:solidFill>
                <a:latin typeface="+mn-lt"/>
                <a:ea typeface="黑体" pitchFamily="2" charset="-122"/>
              </a:rPr>
              <a:t>100</a:t>
            </a:r>
            <a:r>
              <a:rPr lang="en-US" altLang="zh-CN" sz="2000" dirty="0" smtClean="0">
                <a:solidFill>
                  <a:srgbClr val="000066"/>
                </a:solidFill>
                <a:latin typeface="+mn-lt"/>
                <a:ea typeface="黑体" pitchFamily="2" charset="-122"/>
              </a:rPr>
              <a:t> tornado occurs every year on average. </a:t>
            </a:r>
            <a:r>
              <a:rPr lang="en-US" altLang="zh-CN" sz="2000" dirty="0">
                <a:solidFill>
                  <a:srgbClr val="000066"/>
                </a:solidFill>
                <a:latin typeface="+mn-lt"/>
                <a:ea typeface="黑体" pitchFamily="2" charset="-122"/>
              </a:rPr>
              <a:t>On </a:t>
            </a:r>
            <a:r>
              <a:rPr lang="en-US" altLang="zh-CN" sz="2000" dirty="0" smtClean="0">
                <a:solidFill>
                  <a:srgbClr val="000066"/>
                </a:solidFill>
                <a:latin typeface="+mn-lt"/>
                <a:ea typeface="黑体" pitchFamily="2" charset="-122"/>
              </a:rPr>
              <a:t>Jul. 3, 2012, </a:t>
            </a:r>
            <a:r>
              <a:rPr lang="en-US" altLang="zh-CN" sz="2000" dirty="0" err="1">
                <a:solidFill>
                  <a:srgbClr val="000066"/>
                </a:solidFill>
                <a:latin typeface="+mn-lt"/>
                <a:ea typeface="黑体" pitchFamily="2" charset="-122"/>
              </a:rPr>
              <a:t>Tianchang</a:t>
            </a:r>
            <a:r>
              <a:rPr lang="en-US" altLang="zh-CN" sz="2000" dirty="0">
                <a:solidFill>
                  <a:srgbClr val="000066"/>
                </a:solidFill>
                <a:latin typeface="+mn-lt"/>
                <a:ea typeface="黑体" pitchFamily="2" charset="-122"/>
              </a:rPr>
              <a:t> city of Anhui province and </a:t>
            </a:r>
            <a:r>
              <a:rPr lang="en-US" altLang="zh-CN" sz="2000" dirty="0" err="1">
                <a:solidFill>
                  <a:srgbClr val="000066"/>
                </a:solidFill>
                <a:latin typeface="+mn-lt"/>
                <a:ea typeface="黑体" pitchFamily="2" charset="-122"/>
              </a:rPr>
              <a:t>Gaoyou</a:t>
            </a:r>
            <a:r>
              <a:rPr lang="en-US" altLang="zh-CN" sz="2000" dirty="0">
                <a:solidFill>
                  <a:srgbClr val="000066"/>
                </a:solidFill>
                <a:latin typeface="+mn-lt"/>
                <a:ea typeface="黑体" pitchFamily="2" charset="-122"/>
              </a:rPr>
              <a:t>, </a:t>
            </a:r>
            <a:r>
              <a:rPr lang="en-US" altLang="zh-CN" sz="2000" dirty="0" err="1">
                <a:solidFill>
                  <a:srgbClr val="000066"/>
                </a:solidFill>
                <a:latin typeface="+mn-lt"/>
                <a:ea typeface="黑体" pitchFamily="2" charset="-122"/>
              </a:rPr>
              <a:t>Huaian</a:t>
            </a:r>
            <a:r>
              <a:rPr lang="en-US" altLang="zh-CN" sz="2000" dirty="0">
                <a:solidFill>
                  <a:srgbClr val="000066"/>
                </a:solidFill>
                <a:latin typeface="+mn-lt"/>
                <a:ea typeface="黑体" pitchFamily="2" charset="-122"/>
              </a:rPr>
              <a:t>, </a:t>
            </a:r>
            <a:r>
              <a:rPr lang="en-US" altLang="zh-CN" sz="2000" dirty="0" err="1">
                <a:solidFill>
                  <a:srgbClr val="000066"/>
                </a:solidFill>
                <a:latin typeface="+mn-lt"/>
                <a:ea typeface="黑体" pitchFamily="2" charset="-122"/>
              </a:rPr>
              <a:t>Yancheng</a:t>
            </a:r>
            <a:r>
              <a:rPr lang="en-US" altLang="zh-CN" sz="2000" dirty="0">
                <a:solidFill>
                  <a:srgbClr val="000066"/>
                </a:solidFill>
                <a:latin typeface="+mn-lt"/>
                <a:ea typeface="黑体" pitchFamily="2" charset="-122"/>
              </a:rPr>
              <a:t>, and </a:t>
            </a:r>
            <a:r>
              <a:rPr lang="en-US" altLang="zh-CN" sz="2000" dirty="0" err="1">
                <a:solidFill>
                  <a:srgbClr val="000066"/>
                </a:solidFill>
                <a:latin typeface="+mn-lt"/>
                <a:ea typeface="黑体" pitchFamily="2" charset="-122"/>
              </a:rPr>
              <a:t>Xinghua</a:t>
            </a:r>
            <a:r>
              <a:rPr lang="en-US" altLang="zh-CN" sz="2000" dirty="0">
                <a:solidFill>
                  <a:srgbClr val="000066"/>
                </a:solidFill>
                <a:latin typeface="+mn-lt"/>
                <a:ea typeface="黑体" pitchFamily="2" charset="-122"/>
              </a:rPr>
              <a:t> of Jiangsu province </a:t>
            </a:r>
            <a:r>
              <a:rPr lang="en-US" altLang="zh-CN" sz="2000" dirty="0" smtClean="0">
                <a:solidFill>
                  <a:srgbClr val="000066"/>
                </a:solidFill>
                <a:latin typeface="+mn-lt"/>
                <a:ea typeface="黑体" pitchFamily="2" charset="-122"/>
              </a:rPr>
              <a:t>attacked </a:t>
            </a:r>
            <a:r>
              <a:rPr lang="en-US" altLang="zh-CN" sz="2000" dirty="0">
                <a:solidFill>
                  <a:srgbClr val="000066"/>
                </a:solidFill>
                <a:latin typeface="+mn-lt"/>
                <a:ea typeface="黑体" pitchFamily="2" charset="-122"/>
              </a:rPr>
              <a:t>by </a:t>
            </a:r>
            <a:r>
              <a:rPr lang="en-US" altLang="zh-CN" sz="2000" dirty="0" smtClean="0">
                <a:solidFill>
                  <a:srgbClr val="000066"/>
                </a:solidFill>
                <a:latin typeface="+mn-lt"/>
                <a:ea typeface="黑体" pitchFamily="2" charset="-122"/>
              </a:rPr>
              <a:t>tornodo.14 killed, and </a:t>
            </a:r>
            <a:r>
              <a:rPr lang="en-US" altLang="zh-CN" sz="2000" dirty="0">
                <a:solidFill>
                  <a:srgbClr val="000066"/>
                </a:solidFill>
                <a:latin typeface="+mn-lt"/>
                <a:ea typeface="黑体" pitchFamily="2" charset="-122"/>
              </a:rPr>
              <a:t>196 </a:t>
            </a:r>
            <a:r>
              <a:rPr lang="en-US" altLang="zh-CN" sz="2000" dirty="0" smtClean="0">
                <a:solidFill>
                  <a:srgbClr val="000066"/>
                </a:solidFill>
                <a:latin typeface="+mn-lt"/>
                <a:ea typeface="黑体" pitchFamily="2" charset="-122"/>
              </a:rPr>
              <a:t>injured.</a:t>
            </a:r>
            <a:endParaRPr lang="en-US" altLang="zh-CN" sz="2000" dirty="0">
              <a:solidFill>
                <a:srgbClr val="000066"/>
              </a:solidFill>
              <a:latin typeface="+mn-lt"/>
              <a:ea typeface="黑体" pitchFamily="2" charset="-122"/>
            </a:endParaRPr>
          </a:p>
        </p:txBody>
      </p:sp>
      <p:pic>
        <p:nvPicPr>
          <p:cNvPr id="206852" name="Picture 5" descr="storm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68760"/>
            <a:ext cx="3168402" cy="396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3062" name="龙卷.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043608" y="2204864"/>
            <a:ext cx="3528392" cy="302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
        <p:nvSpPr>
          <p:cNvPr id="8" name="标题 4"/>
          <p:cNvSpPr txBox="1">
            <a:spLocks/>
          </p:cNvSpPr>
          <p:nvPr/>
        </p:nvSpPr>
        <p:spPr bwMode="auto">
          <a:xfrm>
            <a:off x="1806885" y="1412776"/>
            <a:ext cx="2001837" cy="647700"/>
          </a:xfrm>
          <a:prstGeom prst="rect">
            <a:avLst/>
          </a:prstGeom>
          <a:noFill/>
          <a:ln w="9525">
            <a:noFill/>
            <a:miter lim="800000"/>
            <a:headEnd/>
            <a:tailEnd/>
          </a:ln>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r>
              <a:rPr lang="en-US" altLang="zh-CN" sz="2800" b="1" dirty="0">
                <a:latin typeface="Arial Unicode MS" pitchFamily="34" charset="-122"/>
                <a:ea typeface="Arial Unicode MS" pitchFamily="34" charset="-122"/>
                <a:cs typeface="Arial Unicode MS" pitchFamily="34" charset="-122"/>
              </a:rPr>
              <a:t>Tornado</a:t>
            </a:r>
          </a:p>
        </p:txBody>
      </p:sp>
      <p:sp>
        <p:nvSpPr>
          <p:cNvPr id="9" name="椭圆 8"/>
          <p:cNvSpPr/>
          <p:nvPr/>
        </p:nvSpPr>
        <p:spPr>
          <a:xfrm>
            <a:off x="1979712" y="2636912"/>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800000"/>
                </a:solidFill>
                <a:effectLst>
                  <a:outerShdw blurRad="38100" dist="38100" dir="2700000" algn="tl">
                    <a:srgbClr val="000000"/>
                  </a:outerShdw>
                </a:effectLst>
                <a:ea typeface="Arial Unicode MS" pitchFamily="34" charset="-122"/>
                <a:cs typeface="Arial Unicode MS" pitchFamily="34" charset="-122"/>
              </a:rPr>
              <a:t>Long trace</a:t>
            </a:r>
            <a:endParaRPr lang="zh-CN" altLang="en-US" sz="2000" b="1" dirty="0">
              <a:solidFill>
                <a:srgbClr val="800000"/>
              </a:solidFill>
              <a:effectLst>
                <a:outerShdw blurRad="38100" dist="38100" dir="2700000" algn="tl">
                  <a:srgbClr val="000000"/>
                </a:outerShdw>
              </a:effectLst>
              <a:ea typeface="Arial Unicode MS" pitchFamily="34" charset="-122"/>
              <a:cs typeface="Arial Unicode MS" pitchFamily="34" charset="-122"/>
            </a:endParaRPr>
          </a:p>
        </p:txBody>
      </p:sp>
    </p:spTree>
    <p:extLst>
      <p:ext uri="{BB962C8B-B14F-4D97-AF65-F5344CB8AC3E}">
        <p14:creationId xmlns:p14="http://schemas.microsoft.com/office/powerpoint/2010/main" val="3696771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3306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733062"/>
                                        </p:tgtEl>
                                      </p:cBhvr>
                                    </p:cmd>
                                  </p:childTnLst>
                                </p:cTn>
                              </p:par>
                            </p:childTnLst>
                          </p:cTn>
                        </p:par>
                      </p:childTnLst>
                    </p:cTn>
                  </p:par>
                </p:childTnLst>
              </p:cTn>
              <p:nextCondLst>
                <p:cond evt="onClick" delay="0">
                  <p:tgtEl>
                    <p:spTgt spid="2733062"/>
                  </p:tgtEl>
                </p:cond>
              </p:nextCondLst>
            </p:seq>
            <p:video>
              <p:cMediaNode>
                <p:cTn id="12" fill="hold" display="0">
                  <p:stCondLst>
                    <p:cond delay="indefinite"/>
                  </p:stCondLst>
                  <p:endCondLst>
                    <p:cond evt="onNext" delay="0">
                      <p:tgtEl>
                        <p:sldTgt/>
                      </p:tgtEl>
                    </p:cond>
                    <p:cond evt="onPrev" delay="0">
                      <p:tgtEl>
                        <p:sldTgt/>
                      </p:tgtEl>
                    </p:cond>
                  </p:endCondLst>
                </p:cTn>
                <p:tgtEl>
                  <p:spTgt spid="2733062"/>
                </p:tgtEl>
              </p:cMediaNode>
            </p:vide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http://news.xinhuanet.com/photo/2006-04/14/xin_2020403140757843513217.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3528" y="1630103"/>
            <a:ext cx="3790900" cy="253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9" name="Picture 3" descr="_1172713438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429000"/>
            <a:ext cx="3566031" cy="244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4" descr="0018@855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4546352"/>
            <a:ext cx="3852118" cy="20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Rectangle 5"/>
          <p:cNvSpPr>
            <a:spLocks noChangeArrowheads="1"/>
          </p:cNvSpPr>
          <p:nvPr/>
        </p:nvSpPr>
        <p:spPr bwMode="auto">
          <a:xfrm>
            <a:off x="4788024" y="1268760"/>
            <a:ext cx="4104456" cy="3357842"/>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30000"/>
              </a:lnSpc>
            </a:pPr>
            <a:r>
              <a:rPr lang="en-US" altLang="zh-CN" sz="2400" dirty="0" smtClean="0">
                <a:effectLst>
                  <a:outerShdw blurRad="38100" dist="38100" dir="2700000" algn="tl">
                    <a:srgbClr val="000000"/>
                  </a:outerShdw>
                </a:effectLst>
                <a:ea typeface="黑体" pitchFamily="2" charset="-122"/>
              </a:rPr>
              <a:t>Train derailed</a:t>
            </a:r>
            <a:endParaRPr lang="en-US" altLang="zh-CN" sz="2000" dirty="0" smtClean="0">
              <a:solidFill>
                <a:srgbClr val="000066"/>
              </a:solidFill>
              <a:ea typeface="楷体_GB2312" pitchFamily="49" charset="-122"/>
            </a:endParaRPr>
          </a:p>
          <a:p>
            <a:pPr>
              <a:lnSpc>
                <a:spcPct val="130000"/>
              </a:lnSpc>
              <a:buFontTx/>
              <a:buChar char="•"/>
            </a:pPr>
            <a:r>
              <a:rPr lang="en-US" altLang="zh-CN" sz="2000" dirty="0" smtClean="0">
                <a:solidFill>
                  <a:srgbClr val="000066"/>
                </a:solidFill>
                <a:ea typeface="楷体_GB2312" pitchFamily="49" charset="-122"/>
              </a:rPr>
              <a:t>In Apr.9</a:t>
            </a:r>
            <a:r>
              <a:rPr lang="en-US" altLang="zh-CN" sz="2000" baseline="30000" dirty="0" smtClean="0">
                <a:solidFill>
                  <a:srgbClr val="000066"/>
                </a:solidFill>
                <a:ea typeface="楷体_GB2312" pitchFamily="49" charset="-122"/>
              </a:rPr>
              <a:t>th</a:t>
            </a:r>
            <a:r>
              <a:rPr lang="en-US" altLang="zh-CN" sz="2000" dirty="0" smtClean="0">
                <a:solidFill>
                  <a:srgbClr val="000066"/>
                </a:solidFill>
                <a:ea typeface="楷体_GB2312" pitchFamily="49" charset="-122"/>
              </a:rPr>
              <a:t> 2006, T70 train was attacked </a:t>
            </a:r>
            <a:r>
              <a:rPr lang="en-US" altLang="zh-CN" sz="2000" dirty="0">
                <a:solidFill>
                  <a:srgbClr val="000066"/>
                </a:solidFill>
                <a:ea typeface="楷体_GB2312" pitchFamily="49" charset="-122"/>
              </a:rPr>
              <a:t>by </a:t>
            </a:r>
            <a:r>
              <a:rPr lang="en-US" altLang="zh-CN" sz="2000" dirty="0" smtClean="0">
                <a:solidFill>
                  <a:srgbClr val="000066"/>
                </a:solidFill>
                <a:ea typeface="楷体_GB2312" pitchFamily="49" charset="-122"/>
              </a:rPr>
              <a:t>strong sandstorm (12 level winds) when travelling in east of Xinjiang province</a:t>
            </a:r>
            <a:r>
              <a:rPr lang="en-US" altLang="zh-CN" sz="2000" dirty="0">
                <a:solidFill>
                  <a:srgbClr val="000066"/>
                </a:solidFill>
                <a:ea typeface="楷体_GB2312" pitchFamily="49" charset="-122"/>
              </a:rPr>
              <a:t>.</a:t>
            </a:r>
            <a:endParaRPr lang="zh-CN" altLang="en-US" sz="2000" dirty="0" smtClean="0">
              <a:solidFill>
                <a:srgbClr val="000066"/>
              </a:solidFill>
              <a:ea typeface="楷体_GB2312" pitchFamily="49" charset="-122"/>
            </a:endParaRPr>
          </a:p>
          <a:p>
            <a:pPr>
              <a:lnSpc>
                <a:spcPct val="130000"/>
              </a:lnSpc>
              <a:buFontTx/>
              <a:buChar char="•"/>
            </a:pPr>
            <a:r>
              <a:rPr lang="en-US" altLang="zh-CN" sz="2000" dirty="0" smtClean="0">
                <a:solidFill>
                  <a:srgbClr val="000066"/>
                </a:solidFill>
                <a:ea typeface="楷体_GB2312" pitchFamily="49" charset="-122"/>
              </a:rPr>
              <a:t> In Feb 28</a:t>
            </a:r>
            <a:r>
              <a:rPr lang="en-US" altLang="zh-CN" sz="2000" baseline="30000" dirty="0" smtClean="0">
                <a:solidFill>
                  <a:srgbClr val="000066"/>
                </a:solidFill>
                <a:ea typeface="楷体_GB2312" pitchFamily="49" charset="-122"/>
              </a:rPr>
              <a:t>th</a:t>
            </a:r>
            <a:r>
              <a:rPr lang="en-US" altLang="zh-CN" sz="2000" dirty="0" smtClean="0">
                <a:solidFill>
                  <a:srgbClr val="000066"/>
                </a:solidFill>
                <a:ea typeface="楷体_GB2312" pitchFamily="49" charset="-122"/>
              </a:rPr>
              <a:t>, T5807 train was turned over by 13 level winds with several killed </a:t>
            </a:r>
            <a:r>
              <a:rPr lang="en-US" altLang="zh-CN" sz="2000" dirty="0">
                <a:solidFill>
                  <a:srgbClr val="000066"/>
                </a:solidFill>
                <a:ea typeface="楷体_GB2312" pitchFamily="49" charset="-122"/>
              </a:rPr>
              <a:t>and </a:t>
            </a:r>
            <a:r>
              <a:rPr lang="en-US" altLang="zh-CN" sz="2000" dirty="0" smtClean="0">
                <a:solidFill>
                  <a:srgbClr val="000066"/>
                </a:solidFill>
                <a:ea typeface="楷体_GB2312" pitchFamily="49" charset="-122"/>
              </a:rPr>
              <a:t>injured.</a:t>
            </a:r>
            <a:endParaRPr lang="zh-CN" altLang="en-US" sz="2000" dirty="0">
              <a:solidFill>
                <a:srgbClr val="000066"/>
              </a:solidFill>
              <a:ea typeface="楷体_GB2312" pitchFamily="49" charset="-122"/>
            </a:endParaRPr>
          </a:p>
        </p:txBody>
      </p:sp>
      <p:sp>
        <p:nvSpPr>
          <p:cNvPr id="8" name="标题 4"/>
          <p:cNvSpPr txBox="1">
            <a:spLocks/>
          </p:cNvSpPr>
          <p:nvPr/>
        </p:nvSpPr>
        <p:spPr bwMode="auto">
          <a:xfrm>
            <a:off x="1115616" y="1052736"/>
            <a:ext cx="2001837" cy="504056"/>
          </a:xfrm>
          <a:prstGeom prst="rect">
            <a:avLst/>
          </a:prstGeom>
          <a:noFill/>
          <a:ln w="9525">
            <a:noFill/>
            <a:miter lim="800000"/>
            <a:headEnd/>
            <a:tailEnd/>
          </a:ln>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r>
              <a:rPr lang="en-US" altLang="zh-CN" sz="2800" b="1" dirty="0">
                <a:latin typeface="Arial Unicode MS" pitchFamily="34" charset="-122"/>
                <a:ea typeface="Arial Unicode MS" pitchFamily="34" charset="-122"/>
                <a:cs typeface="Arial Unicode MS" pitchFamily="34" charset="-122"/>
              </a:rPr>
              <a:t>Gale</a:t>
            </a:r>
          </a:p>
        </p:txBody>
      </p:sp>
      <p:sp>
        <p:nvSpPr>
          <p:cNvPr id="9" name="矩形 8"/>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
        <p:nvSpPr>
          <p:cNvPr id="10" name="椭圆 9"/>
          <p:cNvSpPr/>
          <p:nvPr/>
        </p:nvSpPr>
        <p:spPr>
          <a:xfrm>
            <a:off x="1907704" y="2852936"/>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800000"/>
                </a:solidFill>
                <a:effectLst>
                  <a:outerShdw blurRad="38100" dist="38100" dir="2700000" algn="tl">
                    <a:srgbClr val="000000"/>
                  </a:outerShdw>
                </a:effectLst>
                <a:ea typeface="Arial Unicode MS" pitchFamily="34" charset="-122"/>
                <a:cs typeface="Arial Unicode MS" pitchFamily="34" charset="-122"/>
              </a:rPr>
              <a:t>Extreme events</a:t>
            </a:r>
            <a:endParaRPr lang="zh-CN" altLang="en-US" sz="2000" b="1" dirty="0">
              <a:solidFill>
                <a:srgbClr val="800000"/>
              </a:solidFill>
              <a:effectLst>
                <a:outerShdw blurRad="38100" dist="38100" dir="2700000" algn="tl">
                  <a:srgbClr val="000000"/>
                </a:outerShdw>
              </a:effectLst>
              <a:ea typeface="Arial Unicode MS" pitchFamily="34" charset="-122"/>
              <a:cs typeface="Arial Unicode MS" pitchFamily="34" charset="-122"/>
            </a:endParaRPr>
          </a:p>
        </p:txBody>
      </p:sp>
    </p:spTree>
    <p:extLst>
      <p:ext uri="{BB962C8B-B14F-4D97-AF65-F5344CB8AC3E}">
        <p14:creationId xmlns:p14="http://schemas.microsoft.com/office/powerpoint/2010/main" val="391500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北京城被浮尘包围 上风地带今天仍有沙尘暴(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230" y="4086121"/>
            <a:ext cx="3456186" cy="248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descr="1145247343_pBbYk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43463"/>
            <a:ext cx="3490863" cy="256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4572000" y="1628800"/>
            <a:ext cx="4249042" cy="1757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lnSpc>
                <a:spcPct val="130000"/>
              </a:lnSpc>
              <a:spcBef>
                <a:spcPct val="50000"/>
              </a:spcBef>
            </a:pPr>
            <a:r>
              <a:rPr lang="en-US" altLang="zh-CN" sz="2400" dirty="0" smtClean="0">
                <a:solidFill>
                  <a:srgbClr val="800000"/>
                </a:solidFill>
                <a:latin typeface="+mn-lt"/>
                <a:ea typeface="黑体" pitchFamily="2" charset="-122"/>
              </a:rPr>
              <a:t>In Apr.16</a:t>
            </a:r>
            <a:r>
              <a:rPr lang="en-US" altLang="zh-CN" sz="2400" baseline="30000" dirty="0" smtClean="0">
                <a:solidFill>
                  <a:srgbClr val="800000"/>
                </a:solidFill>
                <a:latin typeface="+mn-lt"/>
                <a:ea typeface="黑体" pitchFamily="2" charset="-122"/>
              </a:rPr>
              <a:t>th</a:t>
            </a:r>
            <a:r>
              <a:rPr lang="en-US" altLang="zh-CN" sz="2400" dirty="0" smtClean="0">
                <a:solidFill>
                  <a:srgbClr val="800000"/>
                </a:solidFill>
                <a:latin typeface="+mn-lt"/>
                <a:ea typeface="黑体" pitchFamily="2" charset="-122"/>
              </a:rPr>
              <a:t>-18</a:t>
            </a:r>
            <a:r>
              <a:rPr lang="en-US" altLang="zh-CN" sz="2400" baseline="30000" dirty="0" smtClean="0">
                <a:solidFill>
                  <a:srgbClr val="800000"/>
                </a:solidFill>
                <a:latin typeface="+mn-lt"/>
                <a:ea typeface="黑体" pitchFamily="2" charset="-122"/>
              </a:rPr>
              <a:t>th</a:t>
            </a:r>
            <a:r>
              <a:rPr lang="en-US" altLang="zh-CN" sz="2400" dirty="0" smtClean="0">
                <a:solidFill>
                  <a:srgbClr val="800000"/>
                </a:solidFill>
                <a:latin typeface="+mn-lt"/>
                <a:ea typeface="黑体" pitchFamily="2" charset="-122"/>
              </a:rPr>
              <a:t> 2006</a:t>
            </a:r>
            <a:r>
              <a:rPr lang="zh-CN" altLang="en-US" sz="2400" dirty="0" smtClean="0">
                <a:solidFill>
                  <a:srgbClr val="800000"/>
                </a:solidFill>
                <a:latin typeface="+mn-lt"/>
                <a:ea typeface="黑体" pitchFamily="2" charset="-122"/>
              </a:rPr>
              <a:t>，</a:t>
            </a:r>
            <a:r>
              <a:rPr lang="en-US" altLang="zh-CN" sz="2000" dirty="0" smtClean="0">
                <a:solidFill>
                  <a:srgbClr val="000066"/>
                </a:solidFill>
                <a:latin typeface="+mn-lt"/>
              </a:rPr>
              <a:t>after one </a:t>
            </a:r>
            <a:r>
              <a:rPr lang="en-US" altLang="zh-CN" sz="2000" dirty="0">
                <a:solidFill>
                  <a:srgbClr val="000066"/>
                </a:solidFill>
                <a:latin typeface="+mn-lt"/>
              </a:rPr>
              <a:t>severe </a:t>
            </a:r>
            <a:r>
              <a:rPr lang="en-US" altLang="zh-CN" sz="2000" dirty="0" smtClean="0">
                <a:solidFill>
                  <a:srgbClr val="000066"/>
                </a:solidFill>
                <a:latin typeface="+mn-lt"/>
              </a:rPr>
              <a:t>sandstorm, </a:t>
            </a:r>
            <a:r>
              <a:rPr lang="en-US" altLang="zh-CN" sz="2000" dirty="0">
                <a:solidFill>
                  <a:srgbClr val="000066"/>
                </a:solidFill>
                <a:latin typeface="+mn-lt"/>
              </a:rPr>
              <a:t>In </a:t>
            </a:r>
            <a:r>
              <a:rPr lang="en-US" altLang="zh-CN" sz="2000" dirty="0" err="1">
                <a:solidFill>
                  <a:srgbClr val="000066"/>
                </a:solidFill>
                <a:latin typeface="+mn-lt"/>
              </a:rPr>
              <a:t>Beiing</a:t>
            </a:r>
            <a:r>
              <a:rPr lang="en-US" altLang="zh-CN" sz="2000" dirty="0">
                <a:solidFill>
                  <a:srgbClr val="000066"/>
                </a:solidFill>
                <a:latin typeface="+mn-lt"/>
              </a:rPr>
              <a:t>, </a:t>
            </a:r>
            <a:r>
              <a:rPr lang="en-US" altLang="zh-CN" sz="2000" dirty="0" smtClean="0">
                <a:solidFill>
                  <a:srgbClr val="000066"/>
                </a:solidFill>
                <a:latin typeface="+mn-lt"/>
              </a:rPr>
              <a:t>the total of dust fall down are </a:t>
            </a:r>
            <a:r>
              <a:rPr lang="en-US" altLang="zh-CN" sz="2000" dirty="0">
                <a:solidFill>
                  <a:srgbClr val="000066"/>
                </a:solidFill>
                <a:latin typeface="+mn-lt"/>
              </a:rPr>
              <a:t>about </a:t>
            </a:r>
            <a:r>
              <a:rPr lang="en-US" altLang="zh-CN" sz="2000" dirty="0" smtClean="0">
                <a:solidFill>
                  <a:srgbClr val="000066"/>
                </a:solidFill>
                <a:latin typeface="+mn-lt"/>
              </a:rPr>
              <a:t>more 300,000 tons on 16</a:t>
            </a:r>
            <a:r>
              <a:rPr lang="en-US" altLang="zh-CN" sz="2000" baseline="30000" dirty="0" smtClean="0">
                <a:solidFill>
                  <a:srgbClr val="000066"/>
                </a:solidFill>
                <a:latin typeface="+mn-lt"/>
              </a:rPr>
              <a:t>th</a:t>
            </a:r>
            <a:r>
              <a:rPr lang="en-US" altLang="zh-CN" sz="2000" dirty="0" smtClean="0">
                <a:solidFill>
                  <a:srgbClr val="000066"/>
                </a:solidFill>
                <a:latin typeface="+mn-lt"/>
              </a:rPr>
              <a:t> night.</a:t>
            </a:r>
            <a:endParaRPr lang="zh-CN" altLang="en-US" sz="2000" dirty="0">
              <a:solidFill>
                <a:srgbClr val="000066"/>
              </a:solidFill>
              <a:latin typeface="+mn-lt"/>
            </a:endParaRPr>
          </a:p>
        </p:txBody>
      </p:sp>
      <p:pic>
        <p:nvPicPr>
          <p:cNvPr id="60421" name="Picture 5" descr="W0200604174483396833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077072"/>
            <a:ext cx="3434719" cy="249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
        <p:nvSpPr>
          <p:cNvPr id="8" name="椭圆 7"/>
          <p:cNvSpPr/>
          <p:nvPr/>
        </p:nvSpPr>
        <p:spPr>
          <a:xfrm>
            <a:off x="1691680" y="2852936"/>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800000"/>
                </a:solidFill>
                <a:effectLst>
                  <a:outerShdw blurRad="38100" dist="38100" dir="2700000" algn="tl">
                    <a:srgbClr val="000000"/>
                  </a:outerShdw>
                </a:effectLst>
                <a:ea typeface="Arial Unicode MS" pitchFamily="34" charset="-122"/>
                <a:cs typeface="Arial Unicode MS" pitchFamily="34" charset="-122"/>
              </a:rPr>
              <a:t>New requirements</a:t>
            </a:r>
            <a:endParaRPr lang="zh-CN" altLang="en-US" sz="2000" b="1" dirty="0">
              <a:solidFill>
                <a:srgbClr val="800000"/>
              </a:solidFill>
              <a:effectLst>
                <a:outerShdw blurRad="38100" dist="38100" dir="2700000" algn="tl">
                  <a:srgbClr val="000000"/>
                </a:outerShdw>
              </a:effectLst>
              <a:ea typeface="Arial Unicode MS" pitchFamily="34" charset="-122"/>
              <a:cs typeface="Arial Unicode MS" pitchFamily="34" charset="-122"/>
            </a:endParaRPr>
          </a:p>
        </p:txBody>
      </p:sp>
    </p:spTree>
    <p:extLst>
      <p:ext uri="{BB962C8B-B14F-4D97-AF65-F5344CB8AC3E}">
        <p14:creationId xmlns:p14="http://schemas.microsoft.com/office/powerpoint/2010/main" val="15353334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idx="4294967295"/>
          </p:nvPr>
        </p:nvSpPr>
        <p:spPr>
          <a:xfrm>
            <a:off x="330093" y="1124744"/>
            <a:ext cx="8784976" cy="720725"/>
          </a:xfrm>
        </p:spPr>
        <p:txBody>
          <a:bodyPr/>
          <a:lstStyle/>
          <a:p>
            <a:pPr algn="l"/>
            <a:r>
              <a:rPr lang="en-US" altLang="zh-CN" sz="2800" dirty="0" smtClean="0">
                <a:solidFill>
                  <a:srgbClr val="7030A0"/>
                </a:solidFill>
              </a:rPr>
              <a:t>The strongest rainstorm in Beijing on July 21, 2012</a:t>
            </a:r>
            <a:endParaRPr lang="zh-CN" altLang="en-US" sz="2800" dirty="0" smtClean="0">
              <a:solidFill>
                <a:srgbClr val="7030A0"/>
              </a:solidFill>
            </a:endParaRPr>
          </a:p>
        </p:txBody>
      </p:sp>
      <p:sp>
        <p:nvSpPr>
          <p:cNvPr id="144387" name="内容占位符 2"/>
          <p:cNvSpPr>
            <a:spLocks noGrp="1"/>
          </p:cNvSpPr>
          <p:nvPr>
            <p:ph idx="4294967295"/>
          </p:nvPr>
        </p:nvSpPr>
        <p:spPr>
          <a:xfrm>
            <a:off x="5868144" y="2132856"/>
            <a:ext cx="3096344" cy="3955826"/>
          </a:xfrm>
        </p:spPr>
        <p:txBody>
          <a:bodyPr/>
          <a:lstStyle/>
          <a:p>
            <a:pPr>
              <a:buFont typeface="Wingdings" charset="2"/>
              <a:buChar char=""/>
              <a:defRPr/>
            </a:pPr>
            <a:r>
              <a:rPr lang="zh-CN" altLang="en-US" sz="2000" dirty="0" smtClean="0"/>
              <a:t>T</a:t>
            </a:r>
            <a:r>
              <a:rPr lang="en-US" altLang="zh-CN" sz="2000" dirty="0" smtClean="0"/>
              <a:t>he daily average rainfall is 190 mm with the maximum 460 mm at </a:t>
            </a:r>
            <a:r>
              <a:rPr lang="en-US" altLang="zh-CN" sz="2000" dirty="0" err="1" smtClean="0"/>
              <a:t>Fangshan</a:t>
            </a:r>
            <a:endParaRPr lang="en-US" altLang="zh-CN" sz="2000" dirty="0" smtClean="0"/>
          </a:p>
          <a:p>
            <a:pPr>
              <a:buFont typeface="Wingdings" charset="2"/>
              <a:buChar char=""/>
              <a:defRPr/>
            </a:pPr>
            <a:r>
              <a:rPr lang="zh-CN" altLang="en-US" sz="2000" dirty="0" smtClean="0"/>
              <a:t>T</a:t>
            </a:r>
            <a:r>
              <a:rPr lang="en-US" altLang="zh-CN" sz="2000" dirty="0" smtClean="0"/>
              <a:t>he hourly rainfall exceeded 100 mm at </a:t>
            </a:r>
            <a:r>
              <a:rPr lang="en-US" altLang="zh-CN" sz="2000" dirty="0" err="1" smtClean="0"/>
              <a:t>Huairou</a:t>
            </a:r>
            <a:r>
              <a:rPr lang="en-US" altLang="zh-CN" sz="2000" dirty="0" smtClean="0"/>
              <a:t>.</a:t>
            </a:r>
            <a:endParaRPr lang="zh-CN" altLang="en-US" sz="2000" dirty="0" smtClean="0"/>
          </a:p>
          <a:p>
            <a:pPr>
              <a:buFont typeface="Wingdings" charset="2"/>
              <a:buChar char=""/>
              <a:defRPr/>
            </a:pPr>
            <a:r>
              <a:rPr lang="en-US" altLang="zh-CN" sz="2000" dirty="0" smtClean="0"/>
              <a:t>The daily rainfall broke the historic records at 11 stations. </a:t>
            </a:r>
            <a:endParaRPr lang="zh-CN" altLang="en-US" sz="2000" dirty="0" smtClean="0"/>
          </a:p>
        </p:txBody>
      </p:sp>
      <p:pic>
        <p:nvPicPr>
          <p:cNvPr id="25604" name="Picture 5" descr="rain_201207219(最终)"/>
          <p:cNvPicPr>
            <a:picLocks noChangeAspect="1" noChangeArrowheads="1"/>
          </p:cNvPicPr>
          <p:nvPr/>
        </p:nvPicPr>
        <p:blipFill rotWithShape="1">
          <a:blip r:embed="rId3">
            <a:extLst>
              <a:ext uri="{28A0092B-C50C-407E-A947-70E740481C1C}">
                <a14:useLocalDpi xmlns:a14="http://schemas.microsoft.com/office/drawing/2010/main" val="0"/>
              </a:ext>
            </a:extLst>
          </a:blip>
          <a:srcRect t="6647"/>
          <a:stretch/>
        </p:blipFill>
        <p:spPr bwMode="auto">
          <a:xfrm>
            <a:off x="34776" y="1693333"/>
            <a:ext cx="6121400" cy="516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Text Box 6"/>
          <p:cNvSpPr txBox="1">
            <a:spLocks noChangeArrowheads="1"/>
          </p:cNvSpPr>
          <p:nvPr/>
        </p:nvSpPr>
        <p:spPr bwMode="auto">
          <a:xfrm>
            <a:off x="250825" y="6381328"/>
            <a:ext cx="5400675" cy="336550"/>
          </a:xfrm>
          <a:prstGeom prst="rect">
            <a:avLst/>
          </a:prstGeom>
          <a:solidFill>
            <a:schemeClr val="bg1"/>
          </a:solidFill>
          <a:ln>
            <a:noFill/>
          </a:ln>
          <a:effectLst>
            <a:prstShdw prst="shdw17" dist="17961" dir="2700000">
              <a:schemeClr val="bg1">
                <a:gamma/>
                <a:shade val="60000"/>
                <a:invGamma/>
                <a:alpha val="50000"/>
              </a:schemeClr>
            </a:prstShdw>
          </a:effectLst>
          <a:extLs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defRPr/>
            </a:pPr>
            <a:r>
              <a:rPr lang="en-US" altLang="zh-CN" sz="2000" dirty="0"/>
              <a:t>Daily rainfall distribution in Beijing on July 21</a:t>
            </a:r>
          </a:p>
        </p:txBody>
      </p:sp>
      <p:sp>
        <p:nvSpPr>
          <p:cNvPr id="7" name="矩形 6"/>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
        <p:nvSpPr>
          <p:cNvPr id="8" name="椭圆 7"/>
          <p:cNvSpPr/>
          <p:nvPr/>
        </p:nvSpPr>
        <p:spPr>
          <a:xfrm>
            <a:off x="971600" y="2924944"/>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800000"/>
                </a:solidFill>
                <a:effectLst>
                  <a:outerShdw blurRad="38100" dist="38100" dir="2700000" algn="tl">
                    <a:srgbClr val="000000"/>
                  </a:outerShdw>
                </a:effectLst>
                <a:ea typeface="Arial Unicode MS" pitchFamily="34" charset="-122"/>
                <a:cs typeface="Arial Unicode MS" pitchFamily="34" charset="-122"/>
              </a:rPr>
              <a:t>Real-time</a:t>
            </a:r>
            <a:endParaRPr lang="zh-CN" altLang="en-US" sz="2000" b="1" dirty="0">
              <a:solidFill>
                <a:srgbClr val="800000"/>
              </a:solidFill>
              <a:effectLst>
                <a:outerShdw blurRad="38100" dist="38100" dir="2700000" algn="tl">
                  <a:srgbClr val="000000"/>
                </a:outerShdw>
              </a:effectLst>
              <a:ea typeface="Arial Unicode MS" pitchFamily="34" charset="-122"/>
              <a:cs typeface="Arial Unicode MS" pitchFamily="34" charset="-122"/>
            </a:endParaRPr>
          </a:p>
        </p:txBody>
      </p:sp>
    </p:spTree>
    <p:extLst>
      <p:ext uri="{BB962C8B-B14F-4D97-AF65-F5344CB8AC3E}">
        <p14:creationId xmlns:p14="http://schemas.microsoft.com/office/powerpoint/2010/main" val="4194523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5576" y="1772816"/>
            <a:ext cx="8064896" cy="4104456"/>
          </a:xfrm>
        </p:spPr>
        <p:txBody>
          <a:bodyPr/>
          <a:lstStyle/>
          <a:p>
            <a:pPr>
              <a:lnSpc>
                <a:spcPct val="150000"/>
              </a:lnSpc>
            </a:pPr>
            <a:r>
              <a:rPr lang="en-US" altLang="zh-CN" b="1" i="1" dirty="0" smtClean="0">
                <a:solidFill>
                  <a:schemeClr val="bg1">
                    <a:lumMod val="85000"/>
                  </a:schemeClr>
                </a:solidFill>
              </a:rPr>
              <a:t>Disasters in China</a:t>
            </a:r>
            <a:endParaRPr lang="en-US" altLang="zh-CN" b="1" i="1" dirty="0">
              <a:solidFill>
                <a:schemeClr val="bg1">
                  <a:lumMod val="85000"/>
                </a:schemeClr>
              </a:solidFill>
            </a:endParaRPr>
          </a:p>
          <a:p>
            <a:pPr>
              <a:lnSpc>
                <a:spcPct val="150000"/>
              </a:lnSpc>
            </a:pPr>
            <a:r>
              <a:rPr lang="en-US" altLang="zh-CN" b="1" i="1" dirty="0"/>
              <a:t>BCC Products</a:t>
            </a:r>
          </a:p>
          <a:p>
            <a:pPr>
              <a:lnSpc>
                <a:spcPct val="150000"/>
              </a:lnSpc>
            </a:pPr>
            <a:r>
              <a:rPr lang="en-US" altLang="zh-CN" b="1" i="1" dirty="0">
                <a:solidFill>
                  <a:schemeClr val="bg1">
                    <a:lumMod val="85000"/>
                  </a:schemeClr>
                </a:solidFill>
              </a:rPr>
              <a:t>Disaster Risk Management</a:t>
            </a:r>
          </a:p>
          <a:p>
            <a:pPr>
              <a:lnSpc>
                <a:spcPct val="150000"/>
              </a:lnSpc>
            </a:pPr>
            <a:r>
              <a:rPr lang="en-US" altLang="zh-CN" b="1" i="1" dirty="0">
                <a:solidFill>
                  <a:schemeClr val="bg1">
                    <a:lumMod val="85000"/>
                  </a:schemeClr>
                </a:solidFill>
              </a:rPr>
              <a:t>Development Of data Resources</a:t>
            </a:r>
          </a:p>
        </p:txBody>
      </p:sp>
      <p:sp>
        <p:nvSpPr>
          <p:cNvPr id="4" name="Text Box 5"/>
          <p:cNvSpPr txBox="1">
            <a:spLocks noChangeArrowheads="1"/>
          </p:cNvSpPr>
          <p:nvPr/>
        </p:nvSpPr>
        <p:spPr bwMode="auto">
          <a:xfrm>
            <a:off x="1979712" y="711101"/>
            <a:ext cx="5256212" cy="701675"/>
          </a:xfrm>
          <a:prstGeom prst="rect">
            <a:avLst/>
          </a:prstGeom>
          <a:noFill/>
          <a:ln>
            <a:noFill/>
          </a:ln>
          <a:effectLst>
            <a:prstShdw prst="shdw17" dist="17961" dir="2700000">
              <a:srgbClr val="FFFFCC">
                <a:gamma/>
                <a:shade val="60000"/>
                <a:invGamma/>
              </a:srgbClr>
            </a:prstShdw>
          </a:effectLst>
          <a:extLst/>
        </p:spPr>
        <p:txBody>
          <a:bodyPr>
            <a:spAutoFit/>
          </a:bodyPr>
          <a:lstStyle/>
          <a:p>
            <a:pPr algn="ctr"/>
            <a:r>
              <a:rPr lang="en-US" altLang="zh-CN" sz="4000" dirty="0" smtClean="0">
                <a:solidFill>
                  <a:srgbClr val="0000CC"/>
                </a:solidFill>
                <a:effectLst>
                  <a:outerShdw blurRad="38100" dist="38100" dir="2700000" algn="tl">
                    <a:srgbClr val="000000"/>
                  </a:outerShdw>
                </a:effectLst>
                <a:latin typeface="+mj-lt"/>
                <a:ea typeface="黑体" pitchFamily="49" charset="-122"/>
              </a:rPr>
              <a:t>Outline</a:t>
            </a:r>
            <a:endParaRPr lang="zh-CN" altLang="en-US" sz="4000" dirty="0">
              <a:solidFill>
                <a:srgbClr val="0000CC"/>
              </a:solidFill>
              <a:effectLst>
                <a:outerShdw blurRad="38100" dist="38100" dir="2700000" algn="tl">
                  <a:srgbClr val="000000"/>
                </a:outerShdw>
              </a:effectLst>
              <a:latin typeface="+mj-lt"/>
              <a:ea typeface="黑体" pitchFamily="49" charset="-122"/>
            </a:endParaRPr>
          </a:p>
        </p:txBody>
      </p:sp>
      <p:sp>
        <p:nvSpPr>
          <p:cNvPr id="5" name="TextBox 4"/>
          <p:cNvSpPr txBox="1"/>
          <p:nvPr/>
        </p:nvSpPr>
        <p:spPr>
          <a:xfrm>
            <a:off x="1187624" y="3429000"/>
            <a:ext cx="5544616" cy="1200329"/>
          </a:xfrm>
          <a:prstGeom prst="rect">
            <a:avLst/>
          </a:prstGeom>
          <a:solidFill>
            <a:schemeClr val="bg1"/>
          </a:solidFill>
        </p:spPr>
        <p:txBody>
          <a:bodyPr wrap="square" rtlCol="0">
            <a:spAutoFit/>
          </a:bodyPr>
          <a:lstStyle/>
          <a:p>
            <a:pPr marL="285750" indent="-285750">
              <a:lnSpc>
                <a:spcPct val="150000"/>
              </a:lnSpc>
              <a:buFont typeface="Wingdings" pitchFamily="2" charset="2"/>
              <a:buChar char="Ø"/>
            </a:pPr>
            <a:r>
              <a:rPr lang="en-US" altLang="zh-CN" sz="2400" b="1" dirty="0" smtClean="0">
                <a:solidFill>
                  <a:srgbClr val="C00000"/>
                </a:solidFill>
              </a:rPr>
              <a:t>Disaster Monitoring and Detection</a:t>
            </a:r>
          </a:p>
          <a:p>
            <a:pPr marL="285750" indent="-285750">
              <a:lnSpc>
                <a:spcPct val="150000"/>
              </a:lnSpc>
              <a:buFont typeface="Wingdings" pitchFamily="2" charset="2"/>
              <a:buChar char="Ø"/>
            </a:pPr>
            <a:r>
              <a:rPr lang="en-US" altLang="zh-CN" sz="2400" b="1" dirty="0" smtClean="0">
                <a:solidFill>
                  <a:srgbClr val="C00000"/>
                </a:solidFill>
              </a:rPr>
              <a:t>Hazard Analysis </a:t>
            </a:r>
            <a:endParaRPr lang="zh-CN" altLang="en-US" sz="2400" b="1" dirty="0">
              <a:solidFill>
                <a:srgbClr val="C00000"/>
              </a:solidFill>
            </a:endParaRPr>
          </a:p>
        </p:txBody>
      </p:sp>
    </p:spTree>
    <p:extLst>
      <p:ext uri="{BB962C8B-B14F-4D97-AF65-F5344CB8AC3E}">
        <p14:creationId xmlns:p14="http://schemas.microsoft.com/office/powerpoint/2010/main" val="3614834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3" name="图片 6" descr="W02006101332777734937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47201"/>
            <a:ext cx="3637925" cy="2304108"/>
          </a:xfrm>
          <a:prstGeom prst="rect">
            <a:avLst/>
          </a:prstGeom>
          <a:solidFill>
            <a:srgbClr val="FF3300"/>
          </a:solidFill>
          <a:ln w="9525">
            <a:solidFill>
              <a:srgbClr val="FF3300"/>
            </a:solidFill>
            <a:miter lim="800000"/>
            <a:headEnd/>
            <a:tailEnd/>
          </a:ln>
        </p:spPr>
      </p:pic>
      <p:sp>
        <p:nvSpPr>
          <p:cNvPr id="9227" name="Text Box 11"/>
          <p:cNvSpPr txBox="1">
            <a:spLocks noChangeArrowheads="1"/>
          </p:cNvSpPr>
          <p:nvPr/>
        </p:nvSpPr>
        <p:spPr bwMode="auto">
          <a:xfrm>
            <a:off x="1799035" y="1268760"/>
            <a:ext cx="1257300" cy="336550"/>
          </a:xfrm>
          <a:prstGeom prst="rect">
            <a:avLst/>
          </a:prstGeom>
          <a:noFill/>
          <a:ln w="9525">
            <a:noFill/>
            <a:miter lim="800000"/>
            <a:headEnd/>
            <a:tailEnd/>
          </a:ln>
          <a:effectLst/>
        </p:spPr>
        <p:txBody>
          <a:bodyPr wrap="none">
            <a:spAutoFit/>
          </a:bodyPr>
          <a:lstStyle/>
          <a:p>
            <a:pPr>
              <a:defRPr/>
            </a:pPr>
            <a:r>
              <a:rPr lang="en-US" altLang="zh-CN" sz="1600" b="1" dirty="0">
                <a:solidFill>
                  <a:srgbClr val="7030A0"/>
                </a:solidFill>
                <a:effectLst>
                  <a:outerShdw blurRad="38100" dist="38100" dir="2700000" algn="tl">
                    <a:srgbClr val="C0C0C0"/>
                  </a:outerShdw>
                </a:effectLst>
                <a:latin typeface="Arial" charset="0"/>
              </a:rPr>
              <a:t>Dust storm</a:t>
            </a:r>
          </a:p>
        </p:txBody>
      </p:sp>
      <p:sp>
        <p:nvSpPr>
          <p:cNvPr id="3" name="Text Box 11"/>
          <p:cNvSpPr txBox="1">
            <a:spLocks noChangeArrowheads="1"/>
          </p:cNvSpPr>
          <p:nvPr/>
        </p:nvSpPr>
        <p:spPr bwMode="auto">
          <a:xfrm>
            <a:off x="4355976" y="1322985"/>
            <a:ext cx="4427984" cy="338554"/>
          </a:xfrm>
          <a:prstGeom prst="rect">
            <a:avLst/>
          </a:prstGeom>
          <a:noFill/>
          <a:ln w="9525">
            <a:noFill/>
            <a:miter lim="800000"/>
            <a:headEnd/>
            <a:tailEnd/>
          </a:ln>
          <a:effectLst/>
        </p:spPr>
        <p:txBody>
          <a:bodyPr wrap="square">
            <a:spAutoFit/>
          </a:bodyPr>
          <a:lstStyle/>
          <a:p>
            <a:pPr algn="ctr">
              <a:defRPr/>
            </a:pPr>
            <a:r>
              <a:rPr lang="en-US" altLang="zh-CN" sz="1600" b="1" dirty="0" smtClean="0">
                <a:solidFill>
                  <a:srgbClr val="7030A0"/>
                </a:solidFill>
                <a:effectLst>
                  <a:outerShdw blurRad="38100" dist="38100" dir="2700000" algn="tl">
                    <a:srgbClr val="C0C0C0"/>
                  </a:outerShdw>
                </a:effectLst>
                <a:latin typeface="Arial" charset="0"/>
              </a:rPr>
              <a:t>Disaster Prediction for May-Sept., 2013</a:t>
            </a:r>
            <a:endParaRPr lang="en-US" altLang="zh-CN" sz="1600" b="1" dirty="0">
              <a:solidFill>
                <a:srgbClr val="7030A0"/>
              </a:solidFill>
              <a:effectLst>
                <a:outerShdw blurRad="38100" dist="38100" dir="2700000" algn="tl">
                  <a:srgbClr val="C0C0C0"/>
                </a:outerShdw>
              </a:effectLst>
              <a:latin typeface="Arial" charset="0"/>
            </a:endParaRPr>
          </a:p>
        </p:txBody>
      </p:sp>
      <p:sp>
        <p:nvSpPr>
          <p:cNvPr id="15" name="矩形 14"/>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pic>
        <p:nvPicPr>
          <p:cNvPr id="4" name="图片 3"/>
          <p:cNvPicPr>
            <a:picLocks noChangeAspect="1"/>
          </p:cNvPicPr>
          <p:nvPr/>
        </p:nvPicPr>
        <p:blipFill>
          <a:blip r:embed="rId3"/>
          <a:stretch>
            <a:fillRect/>
          </a:stretch>
        </p:blipFill>
        <p:spPr>
          <a:xfrm>
            <a:off x="4499992" y="1611017"/>
            <a:ext cx="4427984" cy="2362171"/>
          </a:xfrm>
          <a:prstGeom prst="rect">
            <a:avLst/>
          </a:prstGeom>
        </p:spPr>
      </p:pic>
      <p:pic>
        <p:nvPicPr>
          <p:cNvPr id="5" name="图片 4"/>
          <p:cNvPicPr>
            <a:picLocks noChangeAspect="1"/>
          </p:cNvPicPr>
          <p:nvPr/>
        </p:nvPicPr>
        <p:blipFill>
          <a:blip r:embed="rId4"/>
          <a:stretch>
            <a:fillRect/>
          </a:stretch>
        </p:blipFill>
        <p:spPr>
          <a:xfrm>
            <a:off x="3131840" y="4472359"/>
            <a:ext cx="3090168" cy="2404755"/>
          </a:xfrm>
          <a:prstGeom prst="rect">
            <a:avLst/>
          </a:prstGeom>
        </p:spPr>
      </p:pic>
      <p:sp>
        <p:nvSpPr>
          <p:cNvPr id="13" name="Text Box 11"/>
          <p:cNvSpPr txBox="1">
            <a:spLocks noChangeArrowheads="1"/>
          </p:cNvSpPr>
          <p:nvPr/>
        </p:nvSpPr>
        <p:spPr bwMode="auto">
          <a:xfrm>
            <a:off x="2699792" y="4221088"/>
            <a:ext cx="4427984" cy="338554"/>
          </a:xfrm>
          <a:prstGeom prst="rect">
            <a:avLst/>
          </a:prstGeom>
          <a:noFill/>
          <a:ln w="9525">
            <a:noFill/>
            <a:miter lim="800000"/>
            <a:headEnd/>
            <a:tailEnd/>
          </a:ln>
          <a:effectLst/>
        </p:spPr>
        <p:txBody>
          <a:bodyPr wrap="square">
            <a:spAutoFit/>
          </a:bodyPr>
          <a:lstStyle/>
          <a:p>
            <a:pPr algn="ctr">
              <a:defRPr/>
            </a:pPr>
            <a:r>
              <a:rPr lang="en-US" altLang="zh-CN" sz="1600" b="1" dirty="0" smtClean="0">
                <a:solidFill>
                  <a:srgbClr val="7030A0"/>
                </a:solidFill>
                <a:effectLst>
                  <a:outerShdw blurRad="38100" dist="38100" dir="2700000" algn="tl">
                    <a:srgbClr val="C0C0C0"/>
                  </a:outerShdw>
                </a:effectLst>
                <a:latin typeface="Arial" charset="0"/>
              </a:rPr>
              <a:t>Drought trend</a:t>
            </a:r>
            <a:endParaRPr lang="en-US" altLang="zh-CN" sz="1600" b="1" dirty="0">
              <a:solidFill>
                <a:srgbClr val="7030A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32876641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07504" y="1844824"/>
            <a:ext cx="9036496" cy="5106231"/>
          </a:xfrm>
          <a:prstGeom prst="rect">
            <a:avLst/>
          </a:prstGeom>
        </p:spPr>
      </p:pic>
      <p:sp>
        <p:nvSpPr>
          <p:cNvPr id="9" name="Text Box 11"/>
          <p:cNvSpPr txBox="1">
            <a:spLocks noChangeArrowheads="1"/>
          </p:cNvSpPr>
          <p:nvPr/>
        </p:nvSpPr>
        <p:spPr bwMode="auto">
          <a:xfrm>
            <a:off x="3779912" y="1340768"/>
            <a:ext cx="1582484" cy="523220"/>
          </a:xfrm>
          <a:prstGeom prst="rect">
            <a:avLst/>
          </a:prstGeom>
          <a:noFill/>
          <a:ln w="9525">
            <a:noFill/>
            <a:miter lim="800000"/>
            <a:headEnd/>
            <a:tailEnd/>
          </a:ln>
          <a:effectLst/>
        </p:spPr>
        <p:txBody>
          <a:bodyPr wrap="none">
            <a:spAutoFit/>
          </a:bodyPr>
          <a:lstStyle/>
          <a:p>
            <a:pPr>
              <a:defRPr/>
            </a:pPr>
            <a:r>
              <a:rPr lang="en-US" altLang="zh-CN" sz="2800" b="1" dirty="0" smtClean="0">
                <a:solidFill>
                  <a:srgbClr val="7030A0"/>
                </a:solidFill>
                <a:effectLst>
                  <a:outerShdw blurRad="38100" dist="38100" dir="2700000" algn="tl">
                    <a:srgbClr val="C0C0C0"/>
                  </a:outerShdw>
                </a:effectLst>
                <a:latin typeface="Arial" charset="0"/>
              </a:rPr>
              <a:t>Drought</a:t>
            </a:r>
            <a:endParaRPr lang="en-US" altLang="zh-CN" sz="2800" b="1" dirty="0">
              <a:solidFill>
                <a:srgbClr val="7030A0"/>
              </a:solidFill>
              <a:effectLst>
                <a:outerShdw blurRad="38100" dist="38100" dir="2700000" algn="tl">
                  <a:srgbClr val="C0C0C0"/>
                </a:outerShdw>
              </a:effectLst>
              <a:latin typeface="Arial" charset="0"/>
            </a:endParaRPr>
          </a:p>
        </p:txBody>
      </p:sp>
      <p:sp>
        <p:nvSpPr>
          <p:cNvPr id="10" name="Text Box 11"/>
          <p:cNvSpPr txBox="1">
            <a:spLocks noChangeArrowheads="1"/>
          </p:cNvSpPr>
          <p:nvPr/>
        </p:nvSpPr>
        <p:spPr bwMode="auto">
          <a:xfrm>
            <a:off x="611560" y="5589240"/>
            <a:ext cx="641121" cy="338554"/>
          </a:xfrm>
          <a:prstGeom prst="rect">
            <a:avLst/>
          </a:prstGeom>
          <a:noFill/>
          <a:ln w="9525">
            <a:noFill/>
            <a:miter lim="800000"/>
            <a:headEnd/>
            <a:tailEnd/>
          </a:ln>
          <a:effectLst/>
        </p:spPr>
        <p:txBody>
          <a:bodyPr wrap="none">
            <a:spAutoFit/>
          </a:bodyPr>
          <a:lstStyle/>
          <a:p>
            <a:pPr>
              <a:defRPr/>
            </a:pPr>
            <a:r>
              <a:rPr lang="en-US" altLang="zh-CN" sz="1600" b="1" dirty="0" smtClean="0">
                <a:solidFill>
                  <a:srgbClr val="7030A0"/>
                </a:solidFill>
                <a:effectLst>
                  <a:outerShdw blurRad="38100" dist="38100" dir="2700000" algn="tl">
                    <a:srgbClr val="C0C0C0"/>
                  </a:outerShdw>
                </a:effectLst>
                <a:latin typeface="Arial" charset="0"/>
              </a:rPr>
              <a:t>2013</a:t>
            </a:r>
            <a:endParaRPr lang="en-US" altLang="zh-CN" sz="1600" b="1" dirty="0">
              <a:solidFill>
                <a:srgbClr val="7030A0"/>
              </a:solidFill>
              <a:effectLst>
                <a:outerShdw blurRad="38100" dist="38100" dir="2700000" algn="tl">
                  <a:srgbClr val="C0C0C0"/>
                </a:outerShdw>
              </a:effectLst>
              <a:latin typeface="Arial" charset="0"/>
            </a:endParaRPr>
          </a:p>
        </p:txBody>
      </p:sp>
      <p:sp>
        <p:nvSpPr>
          <p:cNvPr id="11" name="矩形 10"/>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8790009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10" descr="\\10.28.16.116\服务室\业务值班\中国气候变化监测公报2011\中国气候变化监测公报2011原始图件\fig18-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7" y="2492896"/>
            <a:ext cx="4051837"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矩形 1"/>
          <p:cNvSpPr>
            <a:spLocks noChangeArrowheads="1"/>
          </p:cNvSpPr>
          <p:nvPr/>
        </p:nvSpPr>
        <p:spPr bwMode="auto">
          <a:xfrm>
            <a:off x="179512" y="5661248"/>
            <a:ext cx="3960439" cy="584775"/>
          </a:xfrm>
          <a:prstGeom prst="rect">
            <a:avLst/>
          </a:prstGeom>
          <a:solidFill>
            <a:srgbClr val="FFFFCC"/>
          </a:solidFill>
          <a:ln w="9525">
            <a:solidFill>
              <a:srgbClr val="CC0000"/>
            </a:solidFill>
            <a:miter lim="800000"/>
            <a:headEnd/>
            <a:tailEnd/>
          </a:ln>
        </p:spPr>
        <p:txBody>
          <a:bodyPr wrap="square">
            <a:spAutoFit/>
          </a:bodyPr>
          <a:lstStyle/>
          <a:p>
            <a:r>
              <a:rPr lang="en-US" altLang="zh-CN" sz="1600" b="1" dirty="0" smtClean="0">
                <a:solidFill>
                  <a:srgbClr val="0000CC"/>
                </a:solidFill>
                <a:ea typeface="黑体" pitchFamily="2" charset="-122"/>
              </a:rPr>
              <a:t>Frequency of </a:t>
            </a:r>
            <a:r>
              <a:rPr lang="en-US" altLang="zh-CN" sz="1600" b="1" dirty="0" smtClean="0">
                <a:solidFill>
                  <a:srgbClr val="FF0000"/>
                </a:solidFill>
                <a:ea typeface="黑体" pitchFamily="2" charset="-122"/>
              </a:rPr>
              <a:t>regional drought event</a:t>
            </a:r>
            <a:r>
              <a:rPr lang="en-US" altLang="zh-CN" sz="1600" b="1" dirty="0" smtClean="0">
                <a:solidFill>
                  <a:srgbClr val="0000CC"/>
                </a:solidFill>
                <a:ea typeface="黑体" pitchFamily="2" charset="-122"/>
              </a:rPr>
              <a:t> </a:t>
            </a:r>
          </a:p>
          <a:p>
            <a:r>
              <a:rPr lang="en-US" altLang="zh-CN" sz="1600" b="1" dirty="0" smtClean="0">
                <a:solidFill>
                  <a:srgbClr val="0000CC"/>
                </a:solidFill>
                <a:ea typeface="黑体" pitchFamily="2" charset="-122"/>
              </a:rPr>
              <a:t>have </a:t>
            </a:r>
            <a:r>
              <a:rPr lang="en-US" altLang="zh-CN" sz="1600" b="1" dirty="0" smtClean="0">
                <a:solidFill>
                  <a:srgbClr val="FF0000"/>
                </a:solidFill>
                <a:ea typeface="黑体" pitchFamily="2" charset="-122"/>
              </a:rPr>
              <a:t>increased</a:t>
            </a:r>
            <a:r>
              <a:rPr lang="en-US" altLang="zh-CN" sz="1600" b="1" dirty="0" smtClean="0">
                <a:solidFill>
                  <a:srgbClr val="0000CC"/>
                </a:solidFill>
                <a:ea typeface="黑体" pitchFamily="2" charset="-122"/>
              </a:rPr>
              <a:t> since 1961</a:t>
            </a:r>
            <a:endParaRPr lang="zh-CN" altLang="en-US" sz="1600" b="1" dirty="0">
              <a:solidFill>
                <a:srgbClr val="0000CC"/>
              </a:solidFill>
              <a:ea typeface="黑体" pitchFamily="2" charset="-122"/>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6" t="7288" r="3241" b="9835"/>
          <a:stretch/>
        </p:blipFill>
        <p:spPr bwMode="auto">
          <a:xfrm>
            <a:off x="4165972" y="2492896"/>
            <a:ext cx="4968304"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225611" y="5520134"/>
            <a:ext cx="4918389" cy="830997"/>
          </a:xfrm>
          <a:prstGeom prst="rect">
            <a:avLst/>
          </a:prstGeom>
          <a:solidFill>
            <a:srgbClr val="FFFFCC"/>
          </a:solidFill>
          <a:ln w="9525">
            <a:solidFill>
              <a:srgbClr val="CC0000"/>
            </a:solidFill>
            <a:miter lim="800000"/>
            <a:headEnd/>
            <a:tailEnd/>
          </a:ln>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en-US" altLang="zh-CN" b="1" dirty="0">
                <a:solidFill>
                  <a:srgbClr val="0000CC"/>
                </a:solidFill>
                <a:latin typeface="+mn-lt"/>
                <a:ea typeface="黑体" pitchFamily="2" charset="-122"/>
              </a:rPr>
              <a:t>An increase trend of </a:t>
            </a:r>
            <a:r>
              <a:rPr lang="en-US" altLang="zh-CN" b="1" dirty="0" smtClean="0">
                <a:solidFill>
                  <a:srgbClr val="FF0000"/>
                </a:solidFill>
                <a:latin typeface="+mn-lt"/>
                <a:ea typeface="黑体" pitchFamily="2" charset="-122"/>
              </a:rPr>
              <a:t>Agriculture damage </a:t>
            </a:r>
            <a:r>
              <a:rPr lang="en-US" altLang="zh-CN" b="1" dirty="0">
                <a:solidFill>
                  <a:srgbClr val="FF0000"/>
                </a:solidFill>
                <a:latin typeface="+mn-lt"/>
                <a:ea typeface="黑体" pitchFamily="2" charset="-122"/>
              </a:rPr>
              <a:t>area </a:t>
            </a:r>
            <a:r>
              <a:rPr lang="en-US" altLang="zh-CN" b="1" dirty="0">
                <a:solidFill>
                  <a:srgbClr val="0000CC"/>
                </a:solidFill>
                <a:latin typeface="+mn-lt"/>
                <a:ea typeface="黑体" pitchFamily="2" charset="-122"/>
              </a:rPr>
              <a:t>by </a:t>
            </a:r>
            <a:r>
              <a:rPr lang="en-US" altLang="zh-CN" b="1" dirty="0" smtClean="0">
                <a:solidFill>
                  <a:srgbClr val="0000CC"/>
                </a:solidFill>
                <a:latin typeface="+mn-lt"/>
                <a:ea typeface="黑体" pitchFamily="2" charset="-122"/>
              </a:rPr>
              <a:t>drought. The drought area are about 10 </a:t>
            </a:r>
            <a:r>
              <a:rPr lang="en-US" altLang="zh-CN" b="1" dirty="0">
                <a:solidFill>
                  <a:srgbClr val="0000CC"/>
                </a:solidFill>
                <a:latin typeface="+mn-lt"/>
                <a:ea typeface="黑体" pitchFamily="2" charset="-122"/>
              </a:rPr>
              <a:t>million </a:t>
            </a:r>
            <a:r>
              <a:rPr lang="en-US" altLang="zh-CN" b="1" dirty="0" smtClean="0">
                <a:solidFill>
                  <a:srgbClr val="0000CC"/>
                </a:solidFill>
                <a:latin typeface="+mn-lt"/>
                <a:ea typeface="黑体" pitchFamily="2" charset="-122"/>
              </a:rPr>
              <a:t>hectares per year in average</a:t>
            </a:r>
            <a:endParaRPr lang="en-US" altLang="zh-CN" b="1" dirty="0">
              <a:solidFill>
                <a:srgbClr val="0000CC"/>
              </a:solidFill>
              <a:latin typeface="+mn-lt"/>
              <a:ea typeface="黑体" pitchFamily="2" charset="-122"/>
            </a:endParaRPr>
          </a:p>
        </p:txBody>
      </p:sp>
      <p:sp>
        <p:nvSpPr>
          <p:cNvPr id="9" name="Text Box 9"/>
          <p:cNvSpPr txBox="1">
            <a:spLocks noChangeArrowheads="1"/>
          </p:cNvSpPr>
          <p:nvPr/>
        </p:nvSpPr>
        <p:spPr bwMode="auto">
          <a:xfrm>
            <a:off x="3528979" y="1268760"/>
            <a:ext cx="1619085" cy="523220"/>
          </a:xfrm>
          <a:prstGeom prst="rect">
            <a:avLst/>
          </a:prstGeom>
          <a:noFill/>
          <a:ln w="9525">
            <a:noFill/>
            <a:miter lim="800000"/>
            <a:headEnd/>
            <a:tailEnd/>
          </a:ln>
          <a:effectLst>
            <a:prstShdw prst="shdw17" dist="17961" dir="2700000">
              <a:srgbClr val="708688"/>
            </a:prstShdw>
          </a:effec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spcBef>
                <a:spcPct val="50000"/>
              </a:spcBef>
            </a:pPr>
            <a:r>
              <a:rPr lang="en-US" altLang="zh-CN" sz="2800" b="1" dirty="0" smtClean="0">
                <a:effectLst>
                  <a:outerShdw blurRad="38100" dist="38100" dir="2700000" algn="tl">
                    <a:srgbClr val="000000"/>
                  </a:outerShdw>
                </a:effectLst>
                <a:latin typeface="Arial Unicode MS" pitchFamily="34" charset="-122"/>
                <a:ea typeface="Arial Unicode MS" pitchFamily="34" charset="-122"/>
                <a:cs typeface="Arial Unicode MS" pitchFamily="34" charset="-122"/>
              </a:rPr>
              <a:t>Drought</a:t>
            </a:r>
            <a:endParaRPr lang="zh-CN" altLang="en-US" sz="2800" b="1" dirty="0">
              <a:effectLst>
                <a:outerShdw blurRad="38100" dist="38100" dir="2700000" algn="tl">
                  <a:srgbClr val="000000"/>
                </a:outerShdw>
              </a:effectLst>
              <a:latin typeface="Arial Unicode MS" pitchFamily="34" charset="-122"/>
              <a:ea typeface="Arial Unicode MS" pitchFamily="34" charset="-122"/>
              <a:cs typeface="Arial Unicode MS" pitchFamily="34" charset="-122"/>
            </a:endParaRPr>
          </a:p>
        </p:txBody>
      </p:sp>
      <p:sp>
        <p:nvSpPr>
          <p:cNvPr id="11" name="矩形 10"/>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42555629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467793" y="1673513"/>
            <a:ext cx="8208663" cy="1323439"/>
          </a:xfrm>
          <a:prstGeom prst="rect">
            <a:avLst/>
          </a:prstGeom>
          <a:solidFill>
            <a:srgbClr val="FFFFCC"/>
          </a:solidFill>
          <a:ln w="9525" algn="ctr">
            <a:solidFill>
              <a:srgbClr val="FF0000"/>
            </a:solidFill>
            <a:miter lim="800000"/>
            <a:headEnd/>
            <a:tailEnd/>
          </a:ln>
          <a:effectLst>
            <a:prstShdw prst="shdw17" dist="17961" dir="2700000">
              <a:srgbClr val="99995C"/>
            </a:prstShdw>
          </a:effectLst>
        </p:spPr>
        <p:txBody>
          <a:bodyPr wrap="square" anchor="ctr">
            <a:spAutoFit/>
          </a:bodyPr>
          <a:lstStyle/>
          <a:p>
            <a:pPr algn="just">
              <a:tabLst>
                <a:tab pos="1828800" algn="l"/>
              </a:tabLst>
            </a:pPr>
            <a:r>
              <a:rPr lang="en-US" altLang="zh-CN" sz="2000" b="1" dirty="0" smtClean="0">
                <a:solidFill>
                  <a:srgbClr val="0000CC"/>
                </a:solidFill>
                <a:ea typeface="黑体" pitchFamily="2" charset="-122"/>
              </a:rPr>
              <a:t>In China, </a:t>
            </a:r>
            <a:r>
              <a:rPr lang="en-US" altLang="zh-CN" sz="2000" b="1" dirty="0" smtClean="0">
                <a:solidFill>
                  <a:srgbClr val="FF0000"/>
                </a:solidFill>
                <a:ea typeface="黑体" pitchFamily="2" charset="-122"/>
              </a:rPr>
              <a:t>40</a:t>
            </a:r>
            <a:r>
              <a:rPr lang="en-US" altLang="zh-CN" sz="2000" b="1" dirty="0">
                <a:solidFill>
                  <a:srgbClr val="FF0000"/>
                </a:solidFill>
                <a:ea typeface="黑体" pitchFamily="2" charset="-122"/>
              </a:rPr>
              <a:t>% </a:t>
            </a:r>
            <a:r>
              <a:rPr lang="en-US" altLang="zh-CN" sz="2000" b="1" dirty="0" smtClean="0">
                <a:solidFill>
                  <a:srgbClr val="0000CC"/>
                </a:solidFill>
                <a:ea typeface="黑体" pitchFamily="2" charset="-122"/>
              </a:rPr>
              <a:t>population, </a:t>
            </a:r>
            <a:r>
              <a:rPr lang="en-US" altLang="zh-CN" sz="2000" b="1" dirty="0" smtClean="0">
                <a:solidFill>
                  <a:srgbClr val="FF0000"/>
                </a:solidFill>
                <a:ea typeface="黑体" pitchFamily="2" charset="-122"/>
              </a:rPr>
              <a:t>35</a:t>
            </a:r>
            <a:r>
              <a:rPr lang="en-US" altLang="zh-CN" sz="2000" b="1" dirty="0">
                <a:solidFill>
                  <a:srgbClr val="FF0000"/>
                </a:solidFill>
                <a:ea typeface="黑体" pitchFamily="2" charset="-122"/>
              </a:rPr>
              <a:t>%</a:t>
            </a:r>
            <a:r>
              <a:rPr lang="en-US" altLang="zh-CN" sz="2000" b="1" dirty="0">
                <a:solidFill>
                  <a:srgbClr val="0000CC"/>
                </a:solidFill>
                <a:ea typeface="黑体" pitchFamily="2" charset="-122"/>
              </a:rPr>
              <a:t> cultivated land and </a:t>
            </a:r>
            <a:r>
              <a:rPr lang="en-US" altLang="zh-CN" sz="2000" b="1" dirty="0">
                <a:solidFill>
                  <a:srgbClr val="FF0000"/>
                </a:solidFill>
                <a:ea typeface="黑体" pitchFamily="2" charset="-122"/>
              </a:rPr>
              <a:t>60%</a:t>
            </a:r>
            <a:r>
              <a:rPr lang="en-US" altLang="zh-CN" sz="2000" b="1" dirty="0">
                <a:solidFill>
                  <a:srgbClr val="0000CC"/>
                </a:solidFill>
                <a:ea typeface="黑体" pitchFamily="2" charset="-122"/>
              </a:rPr>
              <a:t> industrial and agricultural output </a:t>
            </a:r>
            <a:r>
              <a:rPr lang="en-US" altLang="zh-CN" sz="2000" b="1" dirty="0" smtClean="0">
                <a:solidFill>
                  <a:srgbClr val="0000CC"/>
                </a:solidFill>
                <a:ea typeface="黑体" pitchFamily="2" charset="-122"/>
              </a:rPr>
              <a:t>are threatened </a:t>
            </a:r>
            <a:r>
              <a:rPr lang="en-US" altLang="zh-CN" sz="2000" b="1" dirty="0">
                <a:solidFill>
                  <a:srgbClr val="0000CC"/>
                </a:solidFill>
                <a:ea typeface="黑体" pitchFamily="2" charset="-122"/>
              </a:rPr>
              <a:t>by </a:t>
            </a:r>
            <a:r>
              <a:rPr lang="en-US" altLang="zh-CN" sz="2000" b="1" dirty="0" smtClean="0">
                <a:solidFill>
                  <a:srgbClr val="0000CC"/>
                </a:solidFill>
                <a:ea typeface="黑体" pitchFamily="2" charset="-122"/>
              </a:rPr>
              <a:t>flood. The damage of grain by flood is next only to drought</a:t>
            </a:r>
            <a:r>
              <a:rPr lang="zh-CN" altLang="en-US" sz="2000" b="1" dirty="0" smtClean="0">
                <a:solidFill>
                  <a:srgbClr val="0000CC"/>
                </a:solidFill>
                <a:ea typeface="黑体" pitchFamily="2" charset="-122"/>
              </a:rPr>
              <a:t>，</a:t>
            </a:r>
            <a:r>
              <a:rPr lang="en-US" altLang="zh-CN" sz="2000" b="1" dirty="0" smtClean="0">
                <a:solidFill>
                  <a:srgbClr val="0000CC"/>
                </a:solidFill>
                <a:ea typeface="黑体" pitchFamily="2" charset="-122"/>
              </a:rPr>
              <a:t>and the annual grain loss by flood accounts for </a:t>
            </a:r>
            <a:r>
              <a:rPr lang="en-US" altLang="zh-CN" sz="2000" b="1" dirty="0" smtClean="0">
                <a:solidFill>
                  <a:srgbClr val="FF0000"/>
                </a:solidFill>
                <a:ea typeface="黑体" pitchFamily="2" charset="-122"/>
              </a:rPr>
              <a:t>25%</a:t>
            </a:r>
            <a:r>
              <a:rPr lang="en-US" altLang="zh-CN" sz="2000" b="1" dirty="0" smtClean="0">
                <a:solidFill>
                  <a:srgbClr val="0000CC"/>
                </a:solidFill>
                <a:ea typeface="黑体" pitchFamily="2" charset="-122"/>
              </a:rPr>
              <a:t> of total.</a:t>
            </a:r>
            <a:endParaRPr lang="zh-CN" altLang="en-US" sz="2000" b="1" dirty="0">
              <a:solidFill>
                <a:srgbClr val="0000CC"/>
              </a:solidFill>
              <a:ea typeface="黑体" pitchFamily="2" charset="-122"/>
            </a:endParaRPr>
          </a:p>
        </p:txBody>
      </p:sp>
      <p:pic>
        <p:nvPicPr>
          <p:cNvPr id="163844" name="Picture 11" descr="\\10.28.16.116\服务室\业务值班\中国气候变化监测公报2011\中国气候变化监测公报2011原始图件\fig19-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140347"/>
            <a:ext cx="4248720" cy="259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矩形 1"/>
          <p:cNvSpPr>
            <a:spLocks noChangeArrowheads="1"/>
          </p:cNvSpPr>
          <p:nvPr/>
        </p:nvSpPr>
        <p:spPr bwMode="auto">
          <a:xfrm>
            <a:off x="323777" y="5805264"/>
            <a:ext cx="3888431" cy="584775"/>
          </a:xfrm>
          <a:prstGeom prst="rect">
            <a:avLst/>
          </a:prstGeom>
          <a:solidFill>
            <a:srgbClr val="FFFFCC"/>
          </a:solidFill>
          <a:ln w="9525">
            <a:solidFill>
              <a:srgbClr val="CC0000"/>
            </a:solidFill>
            <a:miter lim="800000"/>
            <a:headEnd/>
            <a:tailEnd/>
          </a:ln>
        </p:spPr>
        <p:txBody>
          <a:bodyPr wrap="square">
            <a:spAutoFit/>
          </a:bodyPr>
          <a:lstStyle/>
          <a:p>
            <a:pPr algn="ctr"/>
            <a:r>
              <a:rPr lang="en-US" altLang="zh-CN" sz="1600" b="1" dirty="0" smtClean="0">
                <a:solidFill>
                  <a:srgbClr val="0000CC"/>
                </a:solidFill>
                <a:ea typeface="黑体" pitchFamily="2" charset="-122"/>
              </a:rPr>
              <a:t>Since 1961, regional </a:t>
            </a:r>
            <a:r>
              <a:rPr lang="en-US" altLang="zh-CN" sz="1600" b="1" dirty="0" smtClean="0">
                <a:solidFill>
                  <a:srgbClr val="FF0000"/>
                </a:solidFill>
                <a:ea typeface="黑体" pitchFamily="2" charset="-122"/>
              </a:rPr>
              <a:t>heavy rainfall event</a:t>
            </a:r>
            <a:r>
              <a:rPr lang="en-US" altLang="zh-CN" sz="1600" b="1" dirty="0" smtClean="0">
                <a:solidFill>
                  <a:srgbClr val="0000CC"/>
                </a:solidFill>
                <a:ea typeface="黑体" pitchFamily="2" charset="-122"/>
              </a:rPr>
              <a:t> presents an </a:t>
            </a:r>
            <a:r>
              <a:rPr lang="en-US" altLang="zh-CN" sz="1600" b="1" dirty="0" smtClean="0">
                <a:solidFill>
                  <a:srgbClr val="FF0000"/>
                </a:solidFill>
                <a:ea typeface="黑体" pitchFamily="2" charset="-122"/>
              </a:rPr>
              <a:t>increase trend </a:t>
            </a:r>
            <a:endParaRPr lang="zh-CN" altLang="en-US" sz="1600" b="1" dirty="0">
              <a:solidFill>
                <a:srgbClr val="FF0000"/>
              </a:solidFill>
              <a:ea typeface="黑体" pitchFamily="2" charset="-122"/>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1271677062"/>
              </p:ext>
            </p:extLst>
          </p:nvPr>
        </p:nvGraphicFramePr>
        <p:xfrm>
          <a:off x="4500241" y="3212331"/>
          <a:ext cx="4436046" cy="2616200"/>
        </p:xfrm>
        <a:graphic>
          <a:graphicData uri="http://schemas.openxmlformats.org/presentationml/2006/ole">
            <mc:AlternateContent xmlns:mc="http://schemas.openxmlformats.org/markup-compatibility/2006">
              <mc:Choice xmlns:v="urn:schemas-microsoft-com:vml" Requires="v">
                <p:oleObj spid="_x0000_s6301" name="工作表" r:id="rId4" imgW="6273747" imgH="3086190" progId="Excel.Sheet.8">
                  <p:embed/>
                </p:oleObj>
              </mc:Choice>
              <mc:Fallback>
                <p:oleObj name="工作表" r:id="rId4" imgW="6273747" imgH="3086190" progId="Excel.Sheet.8">
                  <p:embed/>
                  <p:pic>
                    <p:nvPicPr>
                      <p:cNvPr id="0" name="Object 7"/>
                      <p:cNvPicPr>
                        <a:picLocks noChangeAspect="1" noChangeArrowheads="1"/>
                      </p:cNvPicPr>
                      <p:nvPr/>
                    </p:nvPicPr>
                    <p:blipFill>
                      <a:blip r:embed="rId5"/>
                      <a:srcRect t="5342"/>
                      <a:stretch>
                        <a:fillRect/>
                      </a:stretch>
                    </p:blipFill>
                    <p:spPr bwMode="auto">
                      <a:xfrm>
                        <a:off x="4500241" y="3212331"/>
                        <a:ext cx="4436046" cy="2616200"/>
                      </a:xfrm>
                      <a:prstGeom prst="rect">
                        <a:avLst/>
                      </a:prstGeom>
                      <a:noFill/>
                      <a:ln>
                        <a:noFill/>
                      </a:ln>
                    </p:spPr>
                  </p:pic>
                </p:oleObj>
              </mc:Fallback>
            </mc:AlternateContent>
          </a:graphicData>
        </a:graphic>
      </p:graphicFrame>
      <p:sp>
        <p:nvSpPr>
          <p:cNvPr id="8" name="标题 1"/>
          <p:cNvSpPr txBox="1">
            <a:spLocks/>
          </p:cNvSpPr>
          <p:nvPr/>
        </p:nvSpPr>
        <p:spPr bwMode="auto">
          <a:xfrm>
            <a:off x="4695716" y="5733256"/>
            <a:ext cx="4268772" cy="1080120"/>
          </a:xfrm>
          <a:prstGeom prst="rect">
            <a:avLst/>
          </a:prstGeom>
          <a:solidFill>
            <a:srgbClr val="FFFFCC"/>
          </a:solidFill>
          <a:ln w="9525">
            <a:solidFill>
              <a:srgbClr val="CC0000"/>
            </a:solidFill>
            <a:miter lim="800000"/>
            <a:headEnd/>
            <a:tailEnd/>
          </a:ln>
        </p:spPr>
        <p:txBody>
          <a:bodyPr anchor="ct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just" eaLnBrk="1" hangingPunct="1"/>
            <a:r>
              <a:rPr lang="en-US" altLang="zh-CN" b="1" dirty="0" smtClean="0">
                <a:solidFill>
                  <a:srgbClr val="0000CC"/>
                </a:solidFill>
                <a:latin typeface="+mn-lt"/>
                <a:ea typeface="黑体" pitchFamily="2" charset="-122"/>
              </a:rPr>
              <a:t>In </a:t>
            </a:r>
            <a:r>
              <a:rPr lang="en-US" altLang="zh-CN" b="1" dirty="0">
                <a:solidFill>
                  <a:srgbClr val="0000CC"/>
                </a:solidFill>
                <a:latin typeface="+mn-lt"/>
                <a:ea typeface="黑体" pitchFamily="2" charset="-122"/>
              </a:rPr>
              <a:t>recent 60 years, it shows a significant </a:t>
            </a:r>
            <a:r>
              <a:rPr lang="en-US" altLang="zh-CN" b="1" dirty="0">
                <a:solidFill>
                  <a:srgbClr val="FF0000"/>
                </a:solidFill>
                <a:latin typeface="+mn-lt"/>
                <a:ea typeface="黑体" pitchFamily="2" charset="-122"/>
              </a:rPr>
              <a:t>increase trend </a:t>
            </a:r>
            <a:r>
              <a:rPr lang="en-US" altLang="zh-CN" b="1" dirty="0">
                <a:solidFill>
                  <a:srgbClr val="0000CC"/>
                </a:solidFill>
                <a:latin typeface="+mn-lt"/>
                <a:ea typeface="黑体" pitchFamily="2" charset="-122"/>
              </a:rPr>
              <a:t>of </a:t>
            </a:r>
            <a:r>
              <a:rPr lang="en-US" altLang="zh-CN" b="1" dirty="0">
                <a:solidFill>
                  <a:srgbClr val="FF0000"/>
                </a:solidFill>
                <a:latin typeface="+mn-lt"/>
                <a:ea typeface="黑体" pitchFamily="2" charset="-122"/>
              </a:rPr>
              <a:t>crops damage area </a:t>
            </a:r>
            <a:r>
              <a:rPr lang="en-US" altLang="zh-CN" b="1" dirty="0">
                <a:solidFill>
                  <a:srgbClr val="0000CC"/>
                </a:solidFill>
                <a:latin typeface="+mn-lt"/>
                <a:ea typeface="黑体" pitchFamily="2" charset="-122"/>
              </a:rPr>
              <a:t>by rainstorm flood, with the max in </a:t>
            </a:r>
            <a:r>
              <a:rPr lang="en-US" altLang="zh-CN" b="1" dirty="0" smtClean="0">
                <a:solidFill>
                  <a:srgbClr val="0000CC"/>
                </a:solidFill>
                <a:latin typeface="+mn-lt"/>
                <a:ea typeface="黑体" pitchFamily="2" charset="-122"/>
              </a:rPr>
              <a:t>1990</a:t>
            </a:r>
            <a:endParaRPr lang="zh-CN" altLang="en-US" b="1" dirty="0">
              <a:solidFill>
                <a:srgbClr val="0000CC"/>
              </a:solidFill>
              <a:latin typeface="+mn-lt"/>
              <a:ea typeface="黑体" pitchFamily="2" charset="-122"/>
            </a:endParaRPr>
          </a:p>
        </p:txBody>
      </p:sp>
      <p:sp>
        <p:nvSpPr>
          <p:cNvPr id="9" name="Text Box 9"/>
          <p:cNvSpPr txBox="1">
            <a:spLocks noChangeArrowheads="1"/>
          </p:cNvSpPr>
          <p:nvPr/>
        </p:nvSpPr>
        <p:spPr bwMode="auto">
          <a:xfrm>
            <a:off x="2699793" y="1052736"/>
            <a:ext cx="3672408" cy="523220"/>
          </a:xfrm>
          <a:prstGeom prst="rect">
            <a:avLst/>
          </a:prstGeom>
          <a:noFill/>
          <a:ln w="9525">
            <a:noFill/>
            <a:miter lim="800000"/>
            <a:headEnd/>
            <a:tailEnd/>
          </a:ln>
          <a:effectLst>
            <a:prstShdw prst="shdw17" dist="17961" dir="2700000">
              <a:srgbClr val="708688"/>
            </a:prstShdw>
          </a:effec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spcBef>
                <a:spcPct val="50000"/>
              </a:spcBef>
            </a:pPr>
            <a:r>
              <a:rPr lang="en-US" altLang="zh-CN" sz="2800" b="1" dirty="0">
                <a:solidFill>
                  <a:srgbClr val="FF0000"/>
                </a:solidFill>
                <a:effectLst>
                  <a:outerShdw blurRad="38100" dist="38100" dir="2700000" algn="tl">
                    <a:srgbClr val="000000"/>
                  </a:outerShdw>
                </a:effectLst>
                <a:latin typeface="Tahoma" pitchFamily="34" charset="0"/>
                <a:ea typeface="华文中宋" pitchFamily="2" charset="-122"/>
              </a:rPr>
              <a:t>Rainstorm flood </a:t>
            </a:r>
          </a:p>
        </p:txBody>
      </p:sp>
      <p:sp>
        <p:nvSpPr>
          <p:cNvPr id="10" name="矩形 9"/>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155273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183987403"/>
              </p:ext>
            </p:extLst>
          </p:nvPr>
        </p:nvGraphicFramePr>
        <p:xfrm>
          <a:off x="-90656" y="1955304"/>
          <a:ext cx="2718440" cy="609599"/>
        </p:xfrm>
        <a:graphic>
          <a:graphicData uri="http://schemas.openxmlformats.org/drawingml/2006/table">
            <a:tbl>
              <a:tblPr/>
              <a:tblGrid>
                <a:gridCol w="2718440"/>
              </a:tblGrid>
              <a:tr h="2312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a typeface="宋体" pitchFamily="2" charset="-122"/>
                        </a:rPr>
                        <a:t>National Climate Center(NCC)</a:t>
                      </a:r>
                    </a:p>
                  </a:txBody>
                  <a:tcPr anchor="ctr" horzOverflow="overflow">
                    <a:lnL w="9525" cap="flat" cmpd="sng" algn="ctr">
                      <a:solidFill>
                        <a:srgbClr val="46AAC5"/>
                      </a:solidFill>
                      <a:prstDash val="solid"/>
                      <a:round/>
                      <a:headEnd type="none" w="med" len="med"/>
                      <a:tailEnd type="none" w="med" len="med"/>
                    </a:lnL>
                    <a:lnR w="9525" cap="flat" cmpd="sng" algn="ctr">
                      <a:solidFill>
                        <a:srgbClr val="46AAC5"/>
                      </a:solidFill>
                      <a:prstDash val="solid"/>
                      <a:round/>
                      <a:headEnd type="none" w="med" len="med"/>
                      <a:tailEnd type="none" w="med" len="med"/>
                    </a:lnR>
                    <a:lnT w="9525" cap="flat" cmpd="sng" algn="ctr">
                      <a:solidFill>
                        <a:srgbClr val="46AAC5"/>
                      </a:solidFill>
                      <a:prstDash val="solid"/>
                      <a:round/>
                      <a:headEnd type="none" w="med" len="med"/>
                      <a:tailEnd type="none" w="med" len="med"/>
                    </a:lnT>
                    <a:lnB w="9525" cap="flat" cmpd="sng" algn="ctr">
                      <a:solidFill>
                        <a:srgbClr val="46AAC5"/>
                      </a:solidFill>
                      <a:prstDash val="solid"/>
                      <a:round/>
                      <a:headEnd type="none" w="med" len="med"/>
                      <a:tailEnd type="none" w="med" len="med"/>
                    </a:lnB>
                    <a:lnTlToBr>
                      <a:noFill/>
                    </a:lnTlToBr>
                    <a:lnBlToTr>
                      <a:noFill/>
                    </a:lnBlToTr>
                    <a:solidFill>
                      <a:srgbClr val="4BACC6"/>
                    </a:solidFill>
                  </a:tcPr>
                </a:tc>
              </a:tr>
              <a:tr h="23128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400" b="1" i="0" u="none" strike="noStrike" cap="none" normalizeH="0" baseline="0" dirty="0" smtClean="0">
                          <a:ln>
                            <a:noFill/>
                          </a:ln>
                          <a:solidFill>
                            <a:srgbClr val="4BACC6"/>
                          </a:solidFill>
                          <a:effectLst>
                            <a:outerShdw blurRad="38100" dist="38100" dir="2700000" algn="tl">
                              <a:srgbClr val="000000">
                                <a:alpha val="43137"/>
                              </a:srgbClr>
                            </a:outerShdw>
                          </a:effectLst>
                          <a:latin typeface="Arial" pitchFamily="34" charset="0"/>
                          <a:ea typeface="宋体" pitchFamily="2" charset="-122"/>
                        </a:rPr>
                        <a:t>Beijing Climate Center (BCC)</a:t>
                      </a:r>
                    </a:p>
                  </a:txBody>
                  <a:tcPr anchor="ctr" horzOverflow="overflow">
                    <a:lnL w="9525" cap="flat" cmpd="sng" algn="ctr">
                      <a:solidFill>
                        <a:srgbClr val="46AAC5"/>
                      </a:solidFill>
                      <a:prstDash val="solid"/>
                      <a:round/>
                      <a:headEnd type="none" w="med" len="med"/>
                      <a:tailEnd type="none" w="med" len="med"/>
                    </a:lnL>
                    <a:lnR w="9525" cap="flat" cmpd="sng" algn="ctr">
                      <a:solidFill>
                        <a:srgbClr val="46AAC5"/>
                      </a:solidFill>
                      <a:prstDash val="solid"/>
                      <a:round/>
                      <a:headEnd type="none" w="med" len="med"/>
                      <a:tailEnd type="none" w="med" len="med"/>
                    </a:lnR>
                    <a:lnT w="9525" cap="flat" cmpd="sng" algn="ctr">
                      <a:solidFill>
                        <a:srgbClr val="46AAC5"/>
                      </a:solidFill>
                      <a:prstDash val="solid"/>
                      <a:round/>
                      <a:headEnd type="none" w="med" len="med"/>
                      <a:tailEnd type="none" w="med" len="med"/>
                    </a:lnT>
                    <a:lnB w="9525" cap="flat" cmpd="sng" algn="ctr">
                      <a:solidFill>
                        <a:srgbClr val="46AAC5"/>
                      </a:solidFill>
                      <a:prstDash val="solid"/>
                      <a:round/>
                      <a:headEnd type="none" w="med" len="med"/>
                      <a:tailEnd type="none" w="med" len="med"/>
                    </a:lnB>
                    <a:lnTlToBr>
                      <a:noFill/>
                    </a:lnTlToBr>
                    <a:lnBlToTr>
                      <a:noFill/>
                    </a:lnBlToTr>
                    <a:noFill/>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892325415"/>
              </p:ext>
            </p:extLst>
          </p:nvPr>
        </p:nvGraphicFramePr>
        <p:xfrm>
          <a:off x="179513" y="3121584"/>
          <a:ext cx="1656183" cy="548640"/>
        </p:xfrm>
        <a:graphic>
          <a:graphicData uri="http://schemas.openxmlformats.org/drawingml/2006/table">
            <a:tbl>
              <a:tblPr/>
              <a:tblGrid>
                <a:gridCol w="1656183"/>
              </a:tblGrid>
              <a:tr h="2520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bg1"/>
                          </a:solidFill>
                          <a:effectLst/>
                          <a:latin typeface="Arial" pitchFamily="34" charset="0"/>
                          <a:ea typeface="宋体" pitchFamily="2" charset="-122"/>
                        </a:rPr>
                        <a:t>General Office (GO)</a:t>
                      </a:r>
                    </a:p>
                  </a:txBody>
                  <a:tcPr anchor="ctr" horzOverflow="overflow">
                    <a:lnL w="9525" cap="flat" cmpd="sng" algn="ctr">
                      <a:solidFill>
                        <a:srgbClr val="F69240"/>
                      </a:solidFill>
                      <a:prstDash val="solid"/>
                      <a:round/>
                      <a:headEnd type="none" w="med" len="med"/>
                      <a:tailEnd type="none" w="med" len="med"/>
                    </a:lnL>
                    <a:lnR w="9525" cap="flat" cmpd="sng" algn="ctr">
                      <a:solidFill>
                        <a:srgbClr val="F69240"/>
                      </a:solidFill>
                      <a:prstDash val="solid"/>
                      <a:round/>
                      <a:headEnd type="none" w="med" len="med"/>
                      <a:tailEnd type="none" w="med" len="med"/>
                    </a:lnR>
                    <a:lnT w="9525" cap="flat" cmpd="sng" algn="ctr">
                      <a:solidFill>
                        <a:srgbClr val="F69240"/>
                      </a:solidFill>
                      <a:prstDash val="solid"/>
                      <a:round/>
                      <a:headEnd type="none" w="med" len="med"/>
                      <a:tailEnd type="none" w="med" len="med"/>
                    </a:lnT>
                    <a:lnB w="9525" cap="flat" cmpd="sng" algn="ctr">
                      <a:solidFill>
                        <a:srgbClr val="F69240"/>
                      </a:solidFill>
                      <a:prstDash val="solid"/>
                      <a:round/>
                      <a:headEnd type="none" w="med" len="med"/>
                      <a:tailEnd type="none" w="med" len="med"/>
                    </a:lnB>
                    <a:lnTlToBr>
                      <a:noFill/>
                    </a:lnTlToBr>
                    <a:lnBlToTr>
                      <a:noFill/>
                    </a:lnBlToTr>
                    <a:solidFill>
                      <a:srgbClr val="F79646"/>
                    </a:solidFill>
                  </a:tcPr>
                </a:tc>
              </a:tr>
              <a:tr h="252028">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200" b="1" i="0" u="none" strike="noStrike" cap="none" normalizeH="0" baseline="0" dirty="0" smtClean="0">
                          <a:ln>
                            <a:noFill/>
                          </a:ln>
                          <a:solidFill>
                            <a:schemeClr val="tx1"/>
                          </a:solidFill>
                          <a:effectLst/>
                          <a:latin typeface="Arial" pitchFamily="34" charset="0"/>
                          <a:ea typeface="宋体" pitchFamily="2" charset="-122"/>
                        </a:rPr>
                        <a:t>6 FTE</a:t>
                      </a:r>
                      <a:endParaRPr kumimoji="0" lang="en-US" altLang="zh-CN" sz="12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F69240"/>
                      </a:solidFill>
                      <a:prstDash val="solid"/>
                      <a:round/>
                      <a:headEnd type="none" w="med" len="med"/>
                      <a:tailEnd type="none" w="med" len="med"/>
                    </a:lnL>
                    <a:lnR w="9525" cap="flat" cmpd="sng" algn="ctr">
                      <a:solidFill>
                        <a:srgbClr val="F69240"/>
                      </a:solidFill>
                      <a:prstDash val="solid"/>
                      <a:round/>
                      <a:headEnd type="none" w="med" len="med"/>
                      <a:tailEnd type="none" w="med" len="med"/>
                    </a:lnR>
                    <a:lnT w="9525" cap="flat" cmpd="sng" algn="ctr">
                      <a:solidFill>
                        <a:srgbClr val="F69240"/>
                      </a:solidFill>
                      <a:prstDash val="solid"/>
                      <a:round/>
                      <a:headEnd type="none" w="med" len="med"/>
                      <a:tailEnd type="none" w="med" len="med"/>
                    </a:lnT>
                    <a:lnB w="9525" cap="flat" cmpd="sng" algn="ctr">
                      <a:solidFill>
                        <a:srgbClr val="F69240"/>
                      </a:solidFill>
                      <a:prstDash val="solid"/>
                      <a:round/>
                      <a:headEnd type="none" w="med" len="med"/>
                      <a:tailEnd type="none" w="med" len="med"/>
                    </a:lnB>
                    <a:lnTlToBr>
                      <a:noFill/>
                    </a:lnTlToBr>
                    <a:lnBlToTr>
                      <a:noFill/>
                    </a:lnBlToTr>
                    <a:noFill/>
                  </a:tcPr>
                </a:tc>
              </a:tr>
            </a:tbl>
          </a:graphicData>
        </a:graphic>
      </p:graphicFrame>
      <p:graphicFrame>
        <p:nvGraphicFramePr>
          <p:cNvPr id="6" name="Group 21"/>
          <p:cNvGraphicFramePr>
            <a:graphicFrameLocks noGrp="1"/>
          </p:cNvGraphicFramePr>
          <p:nvPr>
            <p:extLst>
              <p:ext uri="{D42A27DB-BD31-4B8C-83A1-F6EECF244321}">
                <p14:modId xmlns:p14="http://schemas.microsoft.com/office/powerpoint/2010/main" val="478773898"/>
              </p:ext>
            </p:extLst>
          </p:nvPr>
        </p:nvGraphicFramePr>
        <p:xfrm>
          <a:off x="179513" y="3948996"/>
          <a:ext cx="1656184" cy="1097280"/>
        </p:xfrm>
        <a:graphic>
          <a:graphicData uri="http://schemas.openxmlformats.org/drawingml/2006/table">
            <a:tbl>
              <a:tblPr/>
              <a:tblGrid>
                <a:gridCol w="1656184"/>
              </a:tblGrid>
              <a:tr h="6215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bg1"/>
                          </a:solidFill>
                          <a:effectLst/>
                          <a:latin typeface="Arial" pitchFamily="34" charset="0"/>
                          <a:ea typeface="宋体" pitchFamily="2" charset="-122"/>
                        </a:rPr>
                        <a:t>Division of Operation, Science and Technology (DOST)</a:t>
                      </a:r>
                    </a:p>
                  </a:txBody>
                  <a:tcPr anchor="ctr" horzOverflow="overflow">
                    <a:lnL w="9525" cap="flat" cmpd="sng" algn="ctr">
                      <a:solidFill>
                        <a:srgbClr val="F69240"/>
                      </a:solidFill>
                      <a:prstDash val="solid"/>
                      <a:round/>
                      <a:headEnd type="none" w="med" len="med"/>
                      <a:tailEnd type="none" w="med" len="med"/>
                    </a:lnL>
                    <a:lnR w="9525" cap="flat" cmpd="sng" algn="ctr">
                      <a:solidFill>
                        <a:srgbClr val="F69240"/>
                      </a:solidFill>
                      <a:prstDash val="solid"/>
                      <a:round/>
                      <a:headEnd type="none" w="med" len="med"/>
                      <a:tailEnd type="none" w="med" len="med"/>
                    </a:lnR>
                    <a:lnT w="9525" cap="flat" cmpd="sng" algn="ctr">
                      <a:solidFill>
                        <a:srgbClr val="F69240"/>
                      </a:solidFill>
                      <a:prstDash val="solid"/>
                      <a:round/>
                      <a:headEnd type="none" w="med" len="med"/>
                      <a:tailEnd type="none" w="med" len="med"/>
                    </a:lnT>
                    <a:lnB w="9525" cap="flat" cmpd="sng" algn="ctr">
                      <a:solidFill>
                        <a:srgbClr val="F69240"/>
                      </a:solidFill>
                      <a:prstDash val="solid"/>
                      <a:round/>
                      <a:headEnd type="none" w="med" len="med"/>
                      <a:tailEnd type="none" w="med" len="med"/>
                    </a:lnB>
                    <a:lnTlToBr>
                      <a:noFill/>
                    </a:lnTlToBr>
                    <a:lnBlToTr>
                      <a:noFill/>
                    </a:lnBlToTr>
                    <a:solidFill>
                      <a:srgbClr val="F79646"/>
                    </a:solidFill>
                  </a:tcPr>
                </a:tc>
              </a:tr>
              <a:tr h="207193">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200" b="1" i="0" u="none" strike="noStrike" cap="none" normalizeH="0" baseline="0" dirty="0" smtClean="0">
                          <a:ln>
                            <a:noFill/>
                          </a:ln>
                          <a:solidFill>
                            <a:schemeClr val="tx1"/>
                          </a:solidFill>
                          <a:effectLst/>
                          <a:latin typeface="Arial" pitchFamily="34" charset="0"/>
                          <a:ea typeface="宋体" pitchFamily="2" charset="-122"/>
                        </a:rPr>
                        <a:t>7 FTE</a:t>
                      </a:r>
                      <a:endParaRPr kumimoji="0" lang="en-US" altLang="zh-CN" sz="12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F69240"/>
                      </a:solidFill>
                      <a:prstDash val="solid"/>
                      <a:round/>
                      <a:headEnd type="none" w="med" len="med"/>
                      <a:tailEnd type="none" w="med" len="med"/>
                    </a:lnL>
                    <a:lnR w="9525" cap="flat" cmpd="sng" algn="ctr">
                      <a:solidFill>
                        <a:srgbClr val="F69240"/>
                      </a:solidFill>
                      <a:prstDash val="solid"/>
                      <a:round/>
                      <a:headEnd type="none" w="med" len="med"/>
                      <a:tailEnd type="none" w="med" len="med"/>
                    </a:lnR>
                    <a:lnT w="9525" cap="flat" cmpd="sng" algn="ctr">
                      <a:solidFill>
                        <a:srgbClr val="F69240"/>
                      </a:solidFill>
                      <a:prstDash val="solid"/>
                      <a:round/>
                      <a:headEnd type="none" w="med" len="med"/>
                      <a:tailEnd type="none" w="med" len="med"/>
                    </a:lnT>
                    <a:lnB w="9525" cap="flat" cmpd="sng" algn="ctr">
                      <a:solidFill>
                        <a:srgbClr val="F69240"/>
                      </a:solidFill>
                      <a:prstDash val="solid"/>
                      <a:round/>
                      <a:headEnd type="none" w="med" len="med"/>
                      <a:tailEnd type="none" w="med" len="med"/>
                    </a:lnB>
                    <a:lnTlToBr>
                      <a:noFill/>
                    </a:lnTlToBr>
                    <a:lnBlToTr>
                      <a:noFill/>
                    </a:lnBlToTr>
                    <a:noFill/>
                  </a:tcPr>
                </a:tc>
              </a:tr>
            </a:tbl>
          </a:graphicData>
        </a:graphic>
      </p:graphicFrame>
      <p:graphicFrame>
        <p:nvGraphicFramePr>
          <p:cNvPr id="7" name="Group 29"/>
          <p:cNvGraphicFramePr>
            <a:graphicFrameLocks noGrp="1"/>
          </p:cNvGraphicFramePr>
          <p:nvPr>
            <p:extLst>
              <p:ext uri="{D42A27DB-BD31-4B8C-83A1-F6EECF244321}">
                <p14:modId xmlns:p14="http://schemas.microsoft.com/office/powerpoint/2010/main" val="1996264485"/>
              </p:ext>
            </p:extLst>
          </p:nvPr>
        </p:nvGraphicFramePr>
        <p:xfrm>
          <a:off x="179512" y="5232975"/>
          <a:ext cx="1656110" cy="959168"/>
        </p:xfrm>
        <a:graphic>
          <a:graphicData uri="http://schemas.openxmlformats.org/drawingml/2006/table">
            <a:tbl>
              <a:tblPr/>
              <a:tblGrid>
                <a:gridCol w="1656110"/>
              </a:tblGrid>
              <a:tr h="47972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smtClean="0">
                          <a:ln>
                            <a:noFill/>
                          </a:ln>
                          <a:solidFill>
                            <a:schemeClr val="bg1"/>
                          </a:solidFill>
                          <a:effectLst/>
                          <a:latin typeface="Arial" pitchFamily="34" charset="0"/>
                          <a:ea typeface="宋体" pitchFamily="2" charset="-122"/>
                        </a:rPr>
                        <a:t>Division of Personnel Affairs (DPA)</a:t>
                      </a:r>
                    </a:p>
                  </a:txBody>
                  <a:tcPr anchor="ctr" horzOverflow="overflow">
                    <a:lnL w="9525" cap="flat" cmpd="sng" algn="ctr">
                      <a:solidFill>
                        <a:srgbClr val="F69240"/>
                      </a:solidFill>
                      <a:prstDash val="solid"/>
                      <a:round/>
                      <a:headEnd type="none" w="med" len="med"/>
                      <a:tailEnd type="none" w="med" len="med"/>
                    </a:lnL>
                    <a:lnR w="9525" cap="flat" cmpd="sng" algn="ctr">
                      <a:solidFill>
                        <a:srgbClr val="F69240"/>
                      </a:solidFill>
                      <a:prstDash val="solid"/>
                      <a:round/>
                      <a:headEnd type="none" w="med" len="med"/>
                      <a:tailEnd type="none" w="med" len="med"/>
                    </a:lnR>
                    <a:lnT w="9525" cap="flat" cmpd="sng" algn="ctr">
                      <a:solidFill>
                        <a:srgbClr val="F69240"/>
                      </a:solidFill>
                      <a:prstDash val="solid"/>
                      <a:round/>
                      <a:headEnd type="none" w="med" len="med"/>
                      <a:tailEnd type="none" w="med" len="med"/>
                    </a:lnT>
                    <a:lnB w="9525" cap="flat" cmpd="sng" algn="ctr">
                      <a:solidFill>
                        <a:srgbClr val="F69240"/>
                      </a:solidFill>
                      <a:prstDash val="solid"/>
                      <a:round/>
                      <a:headEnd type="none" w="med" len="med"/>
                      <a:tailEnd type="none" w="med" len="med"/>
                    </a:lnB>
                    <a:lnTlToBr>
                      <a:noFill/>
                    </a:lnTlToBr>
                    <a:lnBlToTr>
                      <a:noFill/>
                    </a:lnBlToTr>
                    <a:solidFill>
                      <a:srgbClr val="F79646"/>
                    </a:solidFill>
                  </a:tcPr>
                </a:tc>
              </a:tr>
              <a:tr h="319088">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200" b="1" i="0" u="none" strike="noStrike" cap="none" normalizeH="0" baseline="0" dirty="0" smtClean="0">
                          <a:ln>
                            <a:noFill/>
                          </a:ln>
                          <a:solidFill>
                            <a:schemeClr val="tx1"/>
                          </a:solidFill>
                          <a:effectLst/>
                          <a:latin typeface="Arial" pitchFamily="34" charset="0"/>
                          <a:ea typeface="宋体" pitchFamily="2" charset="-122"/>
                        </a:rPr>
                        <a:t>4 FTE</a:t>
                      </a:r>
                      <a:endParaRPr kumimoji="0" lang="en-US" altLang="zh-CN" sz="12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F69240"/>
                      </a:solidFill>
                      <a:prstDash val="solid"/>
                      <a:round/>
                      <a:headEnd type="none" w="med" len="med"/>
                      <a:tailEnd type="none" w="med" len="med"/>
                    </a:lnL>
                    <a:lnR w="9525" cap="flat" cmpd="sng" algn="ctr">
                      <a:solidFill>
                        <a:srgbClr val="F69240"/>
                      </a:solidFill>
                      <a:prstDash val="solid"/>
                      <a:round/>
                      <a:headEnd type="none" w="med" len="med"/>
                      <a:tailEnd type="none" w="med" len="med"/>
                    </a:lnR>
                    <a:lnT w="9525" cap="flat" cmpd="sng" algn="ctr">
                      <a:solidFill>
                        <a:srgbClr val="F69240"/>
                      </a:solidFill>
                      <a:prstDash val="solid"/>
                      <a:round/>
                      <a:headEnd type="none" w="med" len="med"/>
                      <a:tailEnd type="none" w="med" len="med"/>
                    </a:lnT>
                    <a:lnB w="9525" cap="flat" cmpd="sng" algn="ctr">
                      <a:solidFill>
                        <a:srgbClr val="F69240"/>
                      </a:solidFill>
                      <a:prstDash val="solid"/>
                      <a:round/>
                      <a:headEnd type="none" w="med" len="med"/>
                      <a:tailEnd type="none" w="med" len="med"/>
                    </a:lnB>
                    <a:lnTlToBr>
                      <a:noFill/>
                    </a:lnTlToBr>
                    <a:lnBlToTr>
                      <a:noFill/>
                    </a:lnBlToTr>
                    <a:noFill/>
                  </a:tcPr>
                </a:tc>
              </a:tr>
            </a:tbl>
          </a:graphicData>
        </a:graphic>
      </p:graphicFrame>
      <p:graphicFrame>
        <p:nvGraphicFramePr>
          <p:cNvPr id="12" name="Group 41"/>
          <p:cNvGraphicFramePr>
            <a:graphicFrameLocks noGrp="1"/>
          </p:cNvGraphicFramePr>
          <p:nvPr>
            <p:extLst>
              <p:ext uri="{D42A27DB-BD31-4B8C-83A1-F6EECF244321}">
                <p14:modId xmlns:p14="http://schemas.microsoft.com/office/powerpoint/2010/main" val="2267750023"/>
              </p:ext>
            </p:extLst>
          </p:nvPr>
        </p:nvGraphicFramePr>
        <p:xfrm>
          <a:off x="3005930" y="1583631"/>
          <a:ext cx="2664296" cy="518160"/>
        </p:xfrm>
        <a:graphic>
          <a:graphicData uri="http://schemas.openxmlformats.org/drawingml/2006/table">
            <a:tbl>
              <a:tblPr/>
              <a:tblGrid>
                <a:gridCol w="2664296"/>
              </a:tblGrid>
              <a:tr h="1595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宋体" pitchFamily="2" charset="-122"/>
                        </a:rPr>
                        <a:t>Climate Monitoring Division</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159504">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(CMD) 19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graphicFrame>
        <p:nvGraphicFramePr>
          <p:cNvPr id="13" name="Group 49"/>
          <p:cNvGraphicFramePr>
            <a:graphicFrameLocks noGrp="1"/>
          </p:cNvGraphicFramePr>
          <p:nvPr>
            <p:extLst>
              <p:ext uri="{D42A27DB-BD31-4B8C-83A1-F6EECF244321}">
                <p14:modId xmlns:p14="http://schemas.microsoft.com/office/powerpoint/2010/main" val="2669756582"/>
              </p:ext>
            </p:extLst>
          </p:nvPr>
        </p:nvGraphicFramePr>
        <p:xfrm>
          <a:off x="3005930" y="4093495"/>
          <a:ext cx="2664296" cy="518160"/>
        </p:xfrm>
        <a:graphic>
          <a:graphicData uri="http://schemas.openxmlformats.org/drawingml/2006/table">
            <a:tbl>
              <a:tblPr/>
              <a:tblGrid>
                <a:gridCol w="2664296"/>
              </a:tblGrid>
              <a:tr h="2056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宋体" pitchFamily="2" charset="-122"/>
                        </a:rPr>
                        <a:t>Climate System Modeling Division</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205601">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(CSMD) 24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graphicFrame>
        <p:nvGraphicFramePr>
          <p:cNvPr id="14" name="Group 57"/>
          <p:cNvGraphicFramePr>
            <a:graphicFrameLocks noGrp="1"/>
          </p:cNvGraphicFramePr>
          <p:nvPr>
            <p:extLst>
              <p:ext uri="{D42A27DB-BD31-4B8C-83A1-F6EECF244321}">
                <p14:modId xmlns:p14="http://schemas.microsoft.com/office/powerpoint/2010/main" val="3860132740"/>
              </p:ext>
            </p:extLst>
          </p:nvPr>
        </p:nvGraphicFramePr>
        <p:xfrm>
          <a:off x="3005930" y="3466029"/>
          <a:ext cx="2664296" cy="716280"/>
        </p:xfrm>
        <a:graphic>
          <a:graphicData uri="http://schemas.openxmlformats.org/drawingml/2006/table">
            <a:tbl>
              <a:tblPr/>
              <a:tblGrid>
                <a:gridCol w="2664296"/>
              </a:tblGrid>
              <a:tr h="1622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sng"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ea typeface="宋体" pitchFamily="2" charset="-122"/>
                        </a:rPr>
                        <a:t>Climate &amp; Climate Change Services Division</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162285">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(CSD) 10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graphicFrame>
        <p:nvGraphicFramePr>
          <p:cNvPr id="15" name="Group 65"/>
          <p:cNvGraphicFramePr>
            <a:graphicFrameLocks noGrp="1"/>
          </p:cNvGraphicFramePr>
          <p:nvPr>
            <p:extLst>
              <p:ext uri="{D42A27DB-BD31-4B8C-83A1-F6EECF244321}">
                <p14:modId xmlns:p14="http://schemas.microsoft.com/office/powerpoint/2010/main" val="1205498968"/>
              </p:ext>
            </p:extLst>
          </p:nvPr>
        </p:nvGraphicFramePr>
        <p:xfrm>
          <a:off x="3005930" y="5348427"/>
          <a:ext cx="2664296" cy="518160"/>
        </p:xfrm>
        <a:graphic>
          <a:graphicData uri="http://schemas.openxmlformats.org/drawingml/2006/table">
            <a:tbl>
              <a:tblPr/>
              <a:tblGrid>
                <a:gridCol w="2664296"/>
              </a:tblGrid>
              <a:tr h="1921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宋体" pitchFamily="2" charset="-122"/>
                        </a:rPr>
                        <a:t>Laboratory for Climate Studies</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19214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(LCS) 10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graphicFrame>
        <p:nvGraphicFramePr>
          <p:cNvPr id="16" name="Group 73"/>
          <p:cNvGraphicFramePr>
            <a:graphicFrameLocks noGrp="1"/>
          </p:cNvGraphicFramePr>
          <p:nvPr>
            <p:extLst>
              <p:ext uri="{D42A27DB-BD31-4B8C-83A1-F6EECF244321}">
                <p14:modId xmlns:p14="http://schemas.microsoft.com/office/powerpoint/2010/main" val="4184996668"/>
              </p:ext>
            </p:extLst>
          </p:nvPr>
        </p:nvGraphicFramePr>
        <p:xfrm>
          <a:off x="3005930" y="2211097"/>
          <a:ext cx="2664296" cy="518160"/>
        </p:xfrm>
        <a:graphic>
          <a:graphicData uri="http://schemas.openxmlformats.org/drawingml/2006/table">
            <a:tbl>
              <a:tblPr/>
              <a:tblGrid>
                <a:gridCol w="2664296"/>
              </a:tblGrid>
              <a:tr h="142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宋体" pitchFamily="2" charset="-122"/>
                        </a:rPr>
                        <a:t>Climate Prediction Division</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142838">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(CPD) 19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graphicFrame>
        <p:nvGraphicFramePr>
          <p:cNvPr id="17" name="Group 81"/>
          <p:cNvGraphicFramePr>
            <a:graphicFrameLocks noGrp="1"/>
          </p:cNvGraphicFramePr>
          <p:nvPr>
            <p:extLst>
              <p:ext uri="{D42A27DB-BD31-4B8C-83A1-F6EECF244321}">
                <p14:modId xmlns:p14="http://schemas.microsoft.com/office/powerpoint/2010/main" val="3420034779"/>
              </p:ext>
            </p:extLst>
          </p:nvPr>
        </p:nvGraphicFramePr>
        <p:xfrm>
          <a:off x="3005930" y="2838563"/>
          <a:ext cx="2664296" cy="518160"/>
        </p:xfrm>
        <a:graphic>
          <a:graphicData uri="http://schemas.openxmlformats.org/drawingml/2006/table">
            <a:tbl>
              <a:tblPr/>
              <a:tblGrid>
                <a:gridCol w="2664296"/>
              </a:tblGrid>
              <a:tr h="2085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100" b="1" i="0" u="none" strike="noStrike" cap="none" normalizeH="0" baseline="0" dirty="0" smtClean="0">
                          <a:ln>
                            <a:noFill/>
                          </a:ln>
                          <a:solidFill>
                            <a:schemeClr val="bg1"/>
                          </a:solidFill>
                          <a:effectLst/>
                          <a:latin typeface="Arial" pitchFamily="34" charset="0"/>
                          <a:ea typeface="宋体" pitchFamily="2" charset="-122"/>
                        </a:rPr>
                        <a:t>Climate Impact Assessment Division</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208528">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(CIAD) 21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graphicFrame>
        <p:nvGraphicFramePr>
          <p:cNvPr id="18" name="Group 89"/>
          <p:cNvGraphicFramePr>
            <a:graphicFrameLocks noGrp="1"/>
          </p:cNvGraphicFramePr>
          <p:nvPr>
            <p:extLst>
              <p:ext uri="{D42A27DB-BD31-4B8C-83A1-F6EECF244321}">
                <p14:modId xmlns:p14="http://schemas.microsoft.com/office/powerpoint/2010/main" val="4289604409"/>
              </p:ext>
            </p:extLst>
          </p:nvPr>
        </p:nvGraphicFramePr>
        <p:xfrm>
          <a:off x="3005931" y="4720961"/>
          <a:ext cx="2664295" cy="518160"/>
        </p:xfrm>
        <a:graphic>
          <a:graphicData uri="http://schemas.openxmlformats.org/drawingml/2006/table">
            <a:tbl>
              <a:tblPr/>
              <a:tblGrid>
                <a:gridCol w="2664295"/>
              </a:tblGrid>
              <a:tr h="2027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zh-CN" sz="1100" b="1" i="0" u="none" strike="noStrike" cap="none" normalizeH="0" baseline="0" dirty="0" smtClean="0">
                          <a:ln>
                            <a:noFill/>
                          </a:ln>
                          <a:solidFill>
                            <a:schemeClr val="bg1"/>
                          </a:solidFill>
                          <a:effectLst/>
                          <a:latin typeface="Arial" pitchFamily="34" charset="0"/>
                          <a:ea typeface="宋体" pitchFamily="2" charset="-122"/>
                        </a:rPr>
                        <a:t>Climate Change Adaptation Division</a:t>
                      </a:r>
                      <a:endParaRPr kumimoji="0" lang="en-US" altLang="zh-CN" sz="1100" b="1" i="0" u="none" strike="noStrike" cap="none" normalizeH="0" baseline="0" dirty="0" smtClean="0">
                        <a:ln>
                          <a:noFill/>
                        </a:ln>
                        <a:solidFill>
                          <a:schemeClr val="bg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202714">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(CCAD) 14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cxnSp>
        <p:nvCxnSpPr>
          <p:cNvPr id="37" name="直接连接符 36"/>
          <p:cNvCxnSpPr/>
          <p:nvPr/>
        </p:nvCxnSpPr>
        <p:spPr>
          <a:xfrm>
            <a:off x="1835696" y="3436417"/>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1835696" y="4642917"/>
            <a:ext cx="576067" cy="0"/>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1835696" y="5782742"/>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graphicFrame>
        <p:nvGraphicFramePr>
          <p:cNvPr id="57" name="Group 65"/>
          <p:cNvGraphicFramePr>
            <a:graphicFrameLocks noGrp="1"/>
          </p:cNvGraphicFramePr>
          <p:nvPr>
            <p:extLst>
              <p:ext uri="{D42A27DB-BD31-4B8C-83A1-F6EECF244321}">
                <p14:modId xmlns:p14="http://schemas.microsoft.com/office/powerpoint/2010/main" val="3350789985"/>
              </p:ext>
            </p:extLst>
          </p:nvPr>
        </p:nvGraphicFramePr>
        <p:xfrm>
          <a:off x="3005930" y="5975896"/>
          <a:ext cx="2664296" cy="716280"/>
        </p:xfrm>
        <a:graphic>
          <a:graphicData uri="http://schemas.openxmlformats.org/drawingml/2006/table">
            <a:tbl>
              <a:tblPr/>
              <a:tblGrid>
                <a:gridCol w="2664296"/>
              </a:tblGrid>
              <a:tr h="3585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sng" strike="noStrike" cap="none" normalizeH="0" baseline="0" dirty="0" smtClean="0">
                          <a:ln>
                            <a:noFill/>
                          </a:ln>
                          <a:solidFill>
                            <a:schemeClr val="bg1"/>
                          </a:solidFill>
                          <a:effectLst/>
                          <a:latin typeface="Arial" pitchFamily="34" charset="0"/>
                          <a:ea typeface="宋体" pitchFamily="2" charset="-122"/>
                        </a:rPr>
                        <a:t>Operational System Management Division</a:t>
                      </a: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solidFill>
                      <a:srgbClr val="9BBB59"/>
                    </a:solidFill>
                  </a:tcPr>
                </a:tc>
              </a:tr>
              <a:tr h="217708">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altLang="zh-CN" sz="1100" b="1" i="0" u="none" strike="noStrike" cap="none" normalizeH="0" baseline="0" dirty="0" smtClean="0">
                          <a:ln>
                            <a:noFill/>
                          </a:ln>
                          <a:solidFill>
                            <a:schemeClr val="tx1"/>
                          </a:solidFill>
                          <a:effectLst/>
                          <a:latin typeface="Arial" pitchFamily="34" charset="0"/>
                          <a:ea typeface="宋体" pitchFamily="2" charset="-122"/>
                        </a:rPr>
                        <a:t>(OSMD) 15 FTE</a:t>
                      </a:r>
                      <a:endParaRPr kumimoji="0" lang="en-US" altLang="zh-CN" sz="1100" b="1" i="0" u="none" strike="noStrike" cap="none" normalizeH="0" baseline="0" dirty="0" smtClean="0">
                        <a:ln>
                          <a:noFill/>
                        </a:ln>
                        <a:solidFill>
                          <a:schemeClr val="accent1"/>
                        </a:solidFill>
                        <a:effectLst/>
                        <a:latin typeface="Arial" pitchFamily="34" charset="0"/>
                        <a:ea typeface="宋体" pitchFamily="2" charset="-122"/>
                      </a:endParaRPr>
                    </a:p>
                  </a:txBody>
                  <a:tcPr anchor="ctr" horzOverflow="overflow">
                    <a:lnL w="9525" cap="flat" cmpd="sng" algn="ctr">
                      <a:solidFill>
                        <a:srgbClr val="98B954"/>
                      </a:solidFill>
                      <a:prstDash val="solid"/>
                      <a:round/>
                      <a:headEnd type="none" w="med" len="med"/>
                      <a:tailEnd type="none" w="med" len="med"/>
                    </a:lnL>
                    <a:lnR w="9525" cap="flat" cmpd="sng" algn="ctr">
                      <a:solidFill>
                        <a:srgbClr val="98B954"/>
                      </a:solidFill>
                      <a:prstDash val="solid"/>
                      <a:round/>
                      <a:headEnd type="none" w="med" len="med"/>
                      <a:tailEnd type="none" w="med" len="med"/>
                    </a:lnR>
                    <a:lnT w="9525" cap="flat" cmpd="sng" algn="ctr">
                      <a:solidFill>
                        <a:srgbClr val="98B954"/>
                      </a:solidFill>
                      <a:prstDash val="solid"/>
                      <a:round/>
                      <a:headEnd type="none" w="med" len="med"/>
                      <a:tailEnd type="none" w="med" len="med"/>
                    </a:lnT>
                    <a:lnB w="9525" cap="flat" cmpd="sng" algn="ctr">
                      <a:solidFill>
                        <a:srgbClr val="98B954"/>
                      </a:solidFill>
                      <a:prstDash val="solid"/>
                      <a:round/>
                      <a:headEnd type="none" w="med" len="med"/>
                      <a:tailEnd type="none" w="med" len="med"/>
                    </a:lnB>
                    <a:lnTlToBr>
                      <a:noFill/>
                    </a:lnTlToBr>
                    <a:lnBlToTr>
                      <a:noFill/>
                    </a:lnBlToTr>
                    <a:noFill/>
                  </a:tcPr>
                </a:tc>
              </a:tr>
            </a:tbl>
          </a:graphicData>
        </a:graphic>
      </p:graphicFrame>
      <p:cxnSp>
        <p:nvCxnSpPr>
          <p:cNvPr id="61" name="肘形连接符 60"/>
          <p:cNvCxnSpPr/>
          <p:nvPr/>
        </p:nvCxnSpPr>
        <p:spPr bwMode="auto">
          <a:xfrm rot="16200000" flipH="1">
            <a:off x="71498" y="3923888"/>
            <a:ext cx="3672415" cy="1008114"/>
          </a:xfrm>
          <a:prstGeom prst="bentConnector3">
            <a:avLst>
              <a:gd name="adj1" fmla="val 7104"/>
            </a:avLst>
          </a:prstGeom>
          <a:ln/>
          <a:effectLst>
            <a:glow rad="127000">
              <a:schemeClr val="accent1">
                <a:alpha val="0"/>
              </a:schemeClr>
            </a:glow>
            <a:outerShdw blurRad="40000" dist="20000" dir="5400000" rotWithShape="0">
              <a:srgbClr val="000000">
                <a:alpha val="38000"/>
              </a:srgbClr>
            </a:outerShdw>
          </a:effectLst>
          <a:extLst/>
        </p:spPr>
        <p:style>
          <a:lnRef idx="2">
            <a:schemeClr val="dk1"/>
          </a:lnRef>
          <a:fillRef idx="0">
            <a:schemeClr val="dk1"/>
          </a:fillRef>
          <a:effectRef idx="1">
            <a:schemeClr val="dk1"/>
          </a:effectRef>
          <a:fontRef idx="minor">
            <a:schemeClr val="tx1"/>
          </a:fontRef>
        </p:style>
      </p:cxnSp>
      <p:cxnSp>
        <p:nvCxnSpPr>
          <p:cNvPr id="73" name="直接连接符 72"/>
          <p:cNvCxnSpPr/>
          <p:nvPr/>
        </p:nvCxnSpPr>
        <p:spPr>
          <a:xfrm>
            <a:off x="2411763" y="5616079"/>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74" name="直接连接符 73"/>
          <p:cNvCxnSpPr/>
          <p:nvPr/>
        </p:nvCxnSpPr>
        <p:spPr>
          <a:xfrm>
            <a:off x="2420813" y="6251660"/>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75" name="直接连接符 74"/>
          <p:cNvCxnSpPr/>
          <p:nvPr/>
        </p:nvCxnSpPr>
        <p:spPr>
          <a:xfrm>
            <a:off x="2420813" y="4968007"/>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76" name="直接连接符 75"/>
          <p:cNvCxnSpPr/>
          <p:nvPr/>
        </p:nvCxnSpPr>
        <p:spPr>
          <a:xfrm>
            <a:off x="2420813" y="4319935"/>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77" name="直接连接符 76"/>
          <p:cNvCxnSpPr/>
          <p:nvPr/>
        </p:nvCxnSpPr>
        <p:spPr>
          <a:xfrm>
            <a:off x="2425610" y="3743871"/>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78" name="直接连接符 77"/>
          <p:cNvCxnSpPr/>
          <p:nvPr/>
        </p:nvCxnSpPr>
        <p:spPr>
          <a:xfrm>
            <a:off x="2430407" y="3095799"/>
            <a:ext cx="576067" cy="1588"/>
          </a:xfrm>
          <a:prstGeom prst="line">
            <a:avLst/>
          </a:prstGeom>
          <a:ln/>
          <a:effectLst>
            <a:glow rad="127000">
              <a:schemeClr val="accent1">
                <a:alpha val="0"/>
              </a:schemeClr>
            </a:glow>
          </a:effectLst>
        </p:spPr>
        <p:style>
          <a:lnRef idx="1">
            <a:schemeClr val="dk1"/>
          </a:lnRef>
          <a:fillRef idx="0">
            <a:schemeClr val="dk1"/>
          </a:fillRef>
          <a:effectRef idx="0">
            <a:schemeClr val="dk1"/>
          </a:effectRef>
          <a:fontRef idx="minor">
            <a:schemeClr val="tx1"/>
          </a:fontRef>
        </p:style>
      </p:cxnSp>
      <p:cxnSp>
        <p:nvCxnSpPr>
          <p:cNvPr id="80" name="肘形连接符 79"/>
          <p:cNvCxnSpPr>
            <a:endCxn id="16" idx="1"/>
          </p:cNvCxnSpPr>
          <p:nvPr/>
        </p:nvCxnSpPr>
        <p:spPr bwMode="auto">
          <a:xfrm flipV="1">
            <a:off x="2411763" y="2470177"/>
            <a:ext cx="594167" cy="481606"/>
          </a:xfrm>
          <a:prstGeom prst="bentConnector3">
            <a:avLst>
              <a:gd name="adj1" fmla="val 51524"/>
            </a:avLst>
          </a:prstGeom>
          <a:ln/>
          <a:effectLst>
            <a:glow rad="127000">
              <a:schemeClr val="accent1">
                <a:alpha val="0"/>
              </a:schemeClr>
            </a:glow>
          </a:effectLst>
          <a:extLst/>
        </p:spPr>
        <p:style>
          <a:lnRef idx="1">
            <a:schemeClr val="dk1"/>
          </a:lnRef>
          <a:fillRef idx="0">
            <a:schemeClr val="dk1"/>
          </a:fillRef>
          <a:effectRef idx="0">
            <a:schemeClr val="dk1"/>
          </a:effectRef>
          <a:fontRef idx="minor">
            <a:schemeClr val="tx1"/>
          </a:fontRef>
        </p:style>
      </p:cxnSp>
      <p:cxnSp>
        <p:nvCxnSpPr>
          <p:cNvPr id="99" name="肘形连接符 98"/>
          <p:cNvCxnSpPr>
            <a:endCxn id="12" idx="1"/>
          </p:cNvCxnSpPr>
          <p:nvPr/>
        </p:nvCxnSpPr>
        <p:spPr bwMode="auto">
          <a:xfrm rot="5400000" flipH="1" flipV="1">
            <a:off x="2307649" y="2253502"/>
            <a:ext cx="1109072" cy="287490"/>
          </a:xfrm>
          <a:prstGeom prst="bentConnector2">
            <a:avLst/>
          </a:prstGeom>
          <a:ln/>
          <a:effectLst>
            <a:glow rad="127000">
              <a:schemeClr val="accent1">
                <a:alpha val="0"/>
              </a:schemeClr>
            </a:glow>
          </a:effectLst>
          <a:extLst/>
        </p:spPr>
        <p:style>
          <a:lnRef idx="1">
            <a:schemeClr val="dk1"/>
          </a:lnRef>
          <a:fillRef idx="0">
            <a:schemeClr val="dk1"/>
          </a:fillRef>
          <a:effectRef idx="0">
            <a:schemeClr val="dk1"/>
          </a:effectRef>
          <a:fontRef idx="minor">
            <a:schemeClr val="tx1"/>
          </a:fontRef>
        </p:style>
      </p:cxnSp>
      <p:sp>
        <p:nvSpPr>
          <p:cNvPr id="103" name="Rectangle 3"/>
          <p:cNvSpPr>
            <a:spLocks noChangeArrowheads="1"/>
          </p:cNvSpPr>
          <p:nvPr/>
        </p:nvSpPr>
        <p:spPr bwMode="auto">
          <a:xfrm>
            <a:off x="6253432" y="1626741"/>
            <a:ext cx="2817424" cy="1298203"/>
          </a:xfrm>
          <a:prstGeom prst="rect">
            <a:avLst/>
          </a:prstGeom>
          <a:noFill/>
          <a:ln>
            <a:noFill/>
          </a:ln>
          <a:effectLst>
            <a:glow rad="127000">
              <a:schemeClr val="accent1">
                <a:alpha val="0"/>
              </a:schemeClr>
            </a:glow>
          </a:effectLst>
        </p:spPr>
        <p:txBody>
          <a:bodyPr/>
          <a:lstStyle/>
          <a:p>
            <a:pPr>
              <a:lnSpc>
                <a:spcPct val="120000"/>
              </a:lnSpc>
              <a:spcBef>
                <a:spcPct val="20000"/>
              </a:spcBef>
              <a:buClr>
                <a:srgbClr val="0000CC"/>
              </a:buClr>
            </a:pPr>
            <a:r>
              <a:rPr lang="en-US" altLang="zh-CN" sz="1400" dirty="0">
                <a:solidFill>
                  <a:schemeClr val="tx1"/>
                </a:solidFill>
                <a:latin typeface="Arial" pitchFamily="34" charset="0"/>
              </a:rPr>
              <a:t>To </a:t>
            </a:r>
            <a:r>
              <a:rPr lang="en-US" altLang="zh-CN" sz="1400" b="1" dirty="0">
                <a:solidFill>
                  <a:srgbClr val="FF0000"/>
                </a:solidFill>
                <a:latin typeface="Arial" pitchFamily="34" charset="0"/>
              </a:rPr>
              <a:t>monitor</a:t>
            </a:r>
            <a:r>
              <a:rPr lang="en-US" altLang="zh-CN" sz="1400" dirty="0">
                <a:solidFill>
                  <a:srgbClr val="FF0000"/>
                </a:solidFill>
                <a:latin typeface="Arial" pitchFamily="34" charset="0"/>
              </a:rPr>
              <a:t> </a:t>
            </a:r>
            <a:r>
              <a:rPr lang="en-US" altLang="zh-CN" sz="1400" dirty="0">
                <a:latin typeface="Arial" pitchFamily="34" charset="0"/>
              </a:rPr>
              <a:t>and diagnose </a:t>
            </a:r>
            <a:r>
              <a:rPr lang="en-US" altLang="zh-CN" sz="1400" dirty="0">
                <a:solidFill>
                  <a:schemeClr val="tx1"/>
                </a:solidFill>
                <a:latin typeface="Arial" pitchFamily="34" charset="0"/>
              </a:rPr>
              <a:t>global atmospheric and oceanic conditions, as well as significant climate events , especially in East </a:t>
            </a:r>
            <a:r>
              <a:rPr lang="en-US" altLang="zh-CN" sz="1400" dirty="0" smtClean="0">
                <a:solidFill>
                  <a:schemeClr val="tx1"/>
                </a:solidFill>
                <a:latin typeface="Arial" pitchFamily="34" charset="0"/>
              </a:rPr>
              <a:t>Asia</a:t>
            </a:r>
            <a:endParaRPr lang="en-US" altLang="zh-CN" sz="1400" dirty="0">
              <a:solidFill>
                <a:schemeClr val="tx1"/>
              </a:solidFill>
              <a:latin typeface="Arial" pitchFamily="34" charset="0"/>
            </a:endParaRPr>
          </a:p>
        </p:txBody>
      </p:sp>
      <p:cxnSp>
        <p:nvCxnSpPr>
          <p:cNvPr id="105" name="直接箭头连接符 104"/>
          <p:cNvCxnSpPr>
            <a:stCxn id="12" idx="3"/>
          </p:cNvCxnSpPr>
          <p:nvPr/>
        </p:nvCxnSpPr>
        <p:spPr bwMode="auto">
          <a:xfrm>
            <a:off x="5670226" y="1842711"/>
            <a:ext cx="701974" cy="554536"/>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sp>
        <p:nvSpPr>
          <p:cNvPr id="108" name="Rectangle 3"/>
          <p:cNvSpPr>
            <a:spLocks noChangeArrowheads="1"/>
          </p:cNvSpPr>
          <p:nvPr/>
        </p:nvSpPr>
        <p:spPr bwMode="auto">
          <a:xfrm>
            <a:off x="6228184" y="3097643"/>
            <a:ext cx="2817424" cy="1344460"/>
          </a:xfrm>
          <a:prstGeom prst="rect">
            <a:avLst/>
          </a:prstGeom>
          <a:noFill/>
          <a:ln>
            <a:noFill/>
          </a:ln>
          <a:effectLst>
            <a:glow rad="127000">
              <a:schemeClr val="accent1">
                <a:alpha val="0"/>
              </a:schemeClr>
            </a:glow>
          </a:effectLst>
        </p:spPr>
        <p:txBody>
          <a:bodyPr/>
          <a:lstStyle/>
          <a:p>
            <a:pPr>
              <a:lnSpc>
                <a:spcPct val="120000"/>
              </a:lnSpc>
              <a:spcBef>
                <a:spcPct val="20000"/>
              </a:spcBef>
              <a:buClr>
                <a:srgbClr val="0000CC"/>
              </a:buClr>
            </a:pPr>
            <a:r>
              <a:rPr lang="en-US" altLang="zh-CN" sz="1400" dirty="0">
                <a:latin typeface="Arial" pitchFamily="34" charset="0"/>
              </a:rPr>
              <a:t>To issue global climate </a:t>
            </a:r>
            <a:r>
              <a:rPr lang="en-US" altLang="zh-CN" sz="1400" b="1" dirty="0">
                <a:solidFill>
                  <a:srgbClr val="FF0000"/>
                </a:solidFill>
                <a:latin typeface="Arial" pitchFamily="34" charset="0"/>
              </a:rPr>
              <a:t>prediction</a:t>
            </a:r>
            <a:r>
              <a:rPr lang="en-US" altLang="zh-CN" sz="1400" dirty="0">
                <a:latin typeface="Arial" pitchFamily="34" charset="0"/>
              </a:rPr>
              <a:t>s and </a:t>
            </a:r>
            <a:r>
              <a:rPr lang="en-US" altLang="zh-CN" sz="1400" b="1" dirty="0">
                <a:solidFill>
                  <a:srgbClr val="FF0000"/>
                </a:solidFill>
                <a:latin typeface="Arial" pitchFamily="34" charset="0"/>
              </a:rPr>
              <a:t>impact assessments</a:t>
            </a:r>
            <a:r>
              <a:rPr lang="en-US" altLang="zh-CN" sz="1400" dirty="0">
                <a:latin typeface="Arial" pitchFamily="34" charset="0"/>
              </a:rPr>
              <a:t> at monthly, seasonal and inter-annual time scales, particularly in East Asia</a:t>
            </a:r>
          </a:p>
        </p:txBody>
      </p:sp>
      <p:cxnSp>
        <p:nvCxnSpPr>
          <p:cNvPr id="109" name="直接箭头连接符 108"/>
          <p:cNvCxnSpPr>
            <a:stCxn id="16" idx="3"/>
            <a:endCxn id="108" idx="1"/>
          </p:cNvCxnSpPr>
          <p:nvPr/>
        </p:nvCxnSpPr>
        <p:spPr bwMode="auto">
          <a:xfrm>
            <a:off x="5670226" y="2470177"/>
            <a:ext cx="557958" cy="1299696"/>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sp>
        <p:nvSpPr>
          <p:cNvPr id="111" name="Rectangle 3"/>
          <p:cNvSpPr>
            <a:spLocks noChangeArrowheads="1"/>
          </p:cNvSpPr>
          <p:nvPr/>
        </p:nvSpPr>
        <p:spPr bwMode="auto">
          <a:xfrm>
            <a:off x="6239549" y="4600655"/>
            <a:ext cx="2817425" cy="635122"/>
          </a:xfrm>
          <a:prstGeom prst="rect">
            <a:avLst/>
          </a:prstGeom>
          <a:noFill/>
          <a:ln>
            <a:noFill/>
          </a:ln>
          <a:effectLst>
            <a:glow rad="127000">
              <a:schemeClr val="accent1">
                <a:alpha val="0"/>
              </a:schemeClr>
            </a:glow>
          </a:effectLst>
        </p:spPr>
        <p:txBody>
          <a:bodyPr/>
          <a:lstStyle/>
          <a:p>
            <a:pPr>
              <a:lnSpc>
                <a:spcPct val="120000"/>
              </a:lnSpc>
              <a:spcBef>
                <a:spcPct val="20000"/>
              </a:spcBef>
              <a:buClr>
                <a:srgbClr val="0000CC"/>
              </a:buClr>
            </a:pPr>
            <a:r>
              <a:rPr lang="en-US" altLang="zh-CN" sz="1400" dirty="0">
                <a:latin typeface="Arial" pitchFamily="34" charset="0"/>
              </a:rPr>
              <a:t>To provide climate</a:t>
            </a:r>
            <a:r>
              <a:rPr lang="en-US" altLang="zh-CN" sz="1400" b="1" dirty="0">
                <a:solidFill>
                  <a:srgbClr val="FF0000"/>
                </a:solidFill>
                <a:latin typeface="Arial" pitchFamily="34" charset="0"/>
              </a:rPr>
              <a:t> services </a:t>
            </a:r>
            <a:r>
              <a:rPr lang="en-US" altLang="zh-CN" sz="1400" dirty="0">
                <a:latin typeface="Arial" pitchFamily="34" charset="0"/>
              </a:rPr>
              <a:t>to different users</a:t>
            </a:r>
          </a:p>
        </p:txBody>
      </p:sp>
      <p:cxnSp>
        <p:nvCxnSpPr>
          <p:cNvPr id="112" name="直接箭头连接符 111"/>
          <p:cNvCxnSpPr>
            <a:stCxn id="13" idx="3"/>
            <a:endCxn id="111" idx="1"/>
          </p:cNvCxnSpPr>
          <p:nvPr/>
        </p:nvCxnSpPr>
        <p:spPr bwMode="auto">
          <a:xfrm>
            <a:off x="5670226" y="4352575"/>
            <a:ext cx="569323" cy="565641"/>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14" name="直接箭头连接符 113"/>
          <p:cNvCxnSpPr>
            <a:stCxn id="14" idx="3"/>
            <a:endCxn id="111" idx="1"/>
          </p:cNvCxnSpPr>
          <p:nvPr/>
        </p:nvCxnSpPr>
        <p:spPr bwMode="auto">
          <a:xfrm>
            <a:off x="5670226" y="3824169"/>
            <a:ext cx="569323" cy="1094047"/>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16" name="直接箭头连接符 115"/>
          <p:cNvCxnSpPr>
            <a:stCxn id="17" idx="3"/>
            <a:endCxn id="111" idx="1"/>
          </p:cNvCxnSpPr>
          <p:nvPr/>
        </p:nvCxnSpPr>
        <p:spPr bwMode="auto">
          <a:xfrm>
            <a:off x="5670226" y="3097643"/>
            <a:ext cx="569323" cy="1820573"/>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18" name="直接箭头连接符 117"/>
          <p:cNvCxnSpPr>
            <a:endCxn id="111" idx="1"/>
          </p:cNvCxnSpPr>
          <p:nvPr/>
        </p:nvCxnSpPr>
        <p:spPr bwMode="auto">
          <a:xfrm>
            <a:off x="5672076" y="2539658"/>
            <a:ext cx="567473" cy="2378558"/>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20" name="直接箭头连接符 119"/>
          <p:cNvCxnSpPr>
            <a:stCxn id="57" idx="3"/>
            <a:endCxn id="111" idx="1"/>
          </p:cNvCxnSpPr>
          <p:nvPr/>
        </p:nvCxnSpPr>
        <p:spPr bwMode="auto">
          <a:xfrm flipV="1">
            <a:off x="5670226" y="4918216"/>
            <a:ext cx="569323" cy="1415820"/>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22" name="直接箭头连接符 121"/>
          <p:cNvCxnSpPr>
            <a:stCxn id="18" idx="3"/>
            <a:endCxn id="111" idx="1"/>
          </p:cNvCxnSpPr>
          <p:nvPr/>
        </p:nvCxnSpPr>
        <p:spPr bwMode="auto">
          <a:xfrm flipV="1">
            <a:off x="5670226" y="4918216"/>
            <a:ext cx="569323" cy="61825"/>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sp>
        <p:nvSpPr>
          <p:cNvPr id="124" name="Rectangle 3"/>
          <p:cNvSpPr>
            <a:spLocks noChangeArrowheads="1"/>
          </p:cNvSpPr>
          <p:nvPr/>
        </p:nvSpPr>
        <p:spPr bwMode="auto">
          <a:xfrm>
            <a:off x="6212052" y="5400055"/>
            <a:ext cx="2816282" cy="635122"/>
          </a:xfrm>
          <a:prstGeom prst="rect">
            <a:avLst/>
          </a:prstGeom>
          <a:noFill/>
          <a:ln>
            <a:noFill/>
          </a:ln>
          <a:effectLst>
            <a:glow rad="127000">
              <a:schemeClr val="accent1">
                <a:alpha val="0"/>
              </a:schemeClr>
            </a:glow>
          </a:effectLst>
        </p:spPr>
        <p:txBody>
          <a:bodyPr/>
          <a:lstStyle/>
          <a:p>
            <a:pPr>
              <a:lnSpc>
                <a:spcPct val="120000"/>
              </a:lnSpc>
              <a:spcBef>
                <a:spcPct val="20000"/>
              </a:spcBef>
              <a:buClr>
                <a:srgbClr val="0000CC"/>
              </a:buClr>
            </a:pPr>
            <a:r>
              <a:rPr lang="en-US" altLang="zh-CN" sz="1400" dirty="0">
                <a:latin typeface="Arial" pitchFamily="34" charset="0"/>
              </a:rPr>
              <a:t>To do </a:t>
            </a:r>
            <a:r>
              <a:rPr lang="en-US" altLang="zh-CN" sz="1400" b="1" dirty="0">
                <a:solidFill>
                  <a:srgbClr val="FF0000"/>
                </a:solidFill>
                <a:latin typeface="Arial" pitchFamily="34" charset="0"/>
              </a:rPr>
              <a:t>research</a:t>
            </a:r>
            <a:r>
              <a:rPr lang="en-US" altLang="zh-CN" sz="1400" dirty="0">
                <a:latin typeface="Arial" pitchFamily="34" charset="0"/>
              </a:rPr>
              <a:t> on climate and climate change issues</a:t>
            </a:r>
          </a:p>
        </p:txBody>
      </p:sp>
      <p:cxnSp>
        <p:nvCxnSpPr>
          <p:cNvPr id="156" name="直接箭头连接符 155"/>
          <p:cNvCxnSpPr>
            <a:stCxn id="13" idx="3"/>
            <a:endCxn id="124" idx="1"/>
          </p:cNvCxnSpPr>
          <p:nvPr/>
        </p:nvCxnSpPr>
        <p:spPr bwMode="auto">
          <a:xfrm>
            <a:off x="5670226" y="4352575"/>
            <a:ext cx="541826" cy="1365041"/>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59" name="直接箭头连接符 158"/>
          <p:cNvCxnSpPr>
            <a:stCxn id="15" idx="3"/>
            <a:endCxn id="124" idx="1"/>
          </p:cNvCxnSpPr>
          <p:nvPr/>
        </p:nvCxnSpPr>
        <p:spPr bwMode="auto">
          <a:xfrm>
            <a:off x="5670226" y="5607507"/>
            <a:ext cx="541826" cy="110109"/>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cxnSp>
        <p:nvCxnSpPr>
          <p:cNvPr id="162" name="直接箭头连接符 161"/>
          <p:cNvCxnSpPr>
            <a:stCxn id="18" idx="3"/>
            <a:endCxn id="124" idx="1"/>
          </p:cNvCxnSpPr>
          <p:nvPr/>
        </p:nvCxnSpPr>
        <p:spPr bwMode="auto">
          <a:xfrm>
            <a:off x="5670226" y="4980041"/>
            <a:ext cx="541826" cy="737575"/>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sp>
        <p:nvSpPr>
          <p:cNvPr id="44" name="Text Box 5"/>
          <p:cNvSpPr txBox="1">
            <a:spLocks noChangeArrowheads="1"/>
          </p:cNvSpPr>
          <p:nvPr/>
        </p:nvSpPr>
        <p:spPr bwMode="auto">
          <a:xfrm>
            <a:off x="1225449" y="260648"/>
            <a:ext cx="6624736" cy="646331"/>
          </a:xfrm>
          <a:prstGeom prst="rect">
            <a:avLst/>
          </a:prstGeom>
          <a:noFill/>
          <a:ln w="9525">
            <a:noFill/>
            <a:miter lim="800000"/>
            <a:headEnd/>
            <a:tailEnd/>
          </a:ln>
          <a:effectLst>
            <a:prstShdw prst="shdw17" dist="17961" dir="2700000">
              <a:srgbClr val="FFFFCC">
                <a:gamma/>
                <a:shade val="60000"/>
                <a:invGamma/>
              </a:srgbClr>
            </a:prstShdw>
          </a:effectLst>
          <a:extLst/>
        </p:spPr>
        <p:txBody>
          <a:bodyPr wrap="square">
            <a:spAutoFit/>
          </a:bodyPr>
          <a:lstStyle/>
          <a:p>
            <a:pPr algn="ctr"/>
            <a:r>
              <a:rPr lang="en-US" altLang="zh-CN" sz="3600" dirty="0" smtClean="0">
                <a:solidFill>
                  <a:srgbClr val="0000CC"/>
                </a:solidFill>
                <a:effectLst>
                  <a:outerShdw blurRad="38100" dist="38100" dir="2700000" algn="tl">
                    <a:srgbClr val="000000"/>
                  </a:outerShdw>
                </a:effectLst>
                <a:latin typeface="+mj-lt"/>
                <a:ea typeface="黑体" pitchFamily="49" charset="-122"/>
              </a:rPr>
              <a:t>BCC’s mission &amp; functions </a:t>
            </a:r>
            <a:endParaRPr lang="zh-CN" altLang="en-US" sz="3600" dirty="0">
              <a:solidFill>
                <a:srgbClr val="0000CC"/>
              </a:solidFill>
              <a:effectLst>
                <a:outerShdw blurRad="38100" dist="38100" dir="2700000" algn="tl">
                  <a:srgbClr val="000000"/>
                </a:outerShdw>
              </a:effectLst>
              <a:latin typeface="+mj-lt"/>
              <a:ea typeface="黑体" pitchFamily="49" charset="-122"/>
            </a:endParaRPr>
          </a:p>
        </p:txBody>
      </p:sp>
      <p:cxnSp>
        <p:nvCxnSpPr>
          <p:cNvPr id="45" name="直接箭头连接符 44"/>
          <p:cNvCxnSpPr/>
          <p:nvPr/>
        </p:nvCxnSpPr>
        <p:spPr bwMode="auto">
          <a:xfrm>
            <a:off x="5672084" y="1842711"/>
            <a:ext cx="557958" cy="2954441"/>
          </a:xfrm>
          <a:prstGeom prst="straightConnector1">
            <a:avLst/>
          </a:prstGeom>
          <a:ln>
            <a:tailEnd type="arrow"/>
          </a:ln>
          <a:effectLst>
            <a:glow rad="127000">
              <a:schemeClr val="accent1">
                <a:alpha val="0"/>
              </a:schemeClr>
            </a:glow>
            <a:outerShdw blurRad="40000" dist="20000" dir="5400000" rotWithShape="0">
              <a:srgbClr val="000000">
                <a:alpha val="38000"/>
              </a:srgbClr>
            </a:outerShdw>
          </a:effectLst>
          <a:extLst/>
        </p:spPr>
        <p:style>
          <a:lnRef idx="2">
            <a:schemeClr val="accent6"/>
          </a:lnRef>
          <a:fillRef idx="0">
            <a:schemeClr val="accent6"/>
          </a:fillRef>
          <a:effectRef idx="1">
            <a:schemeClr val="accent6"/>
          </a:effectRef>
          <a:fontRef idx="minor">
            <a:schemeClr val="tx1"/>
          </a:fontRef>
        </p:style>
      </p:cxnSp>
      <p:sp>
        <p:nvSpPr>
          <p:cNvPr id="10" name="椭圆 9"/>
          <p:cNvSpPr/>
          <p:nvPr/>
        </p:nvSpPr>
        <p:spPr bwMode="auto">
          <a:xfrm>
            <a:off x="6021213" y="4427945"/>
            <a:ext cx="217629" cy="55209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smtClean="0">
              <a:ln>
                <a:noFill/>
              </a:ln>
              <a:solidFill>
                <a:schemeClr val="accent2"/>
              </a:solidFill>
              <a:effectLst/>
              <a:latin typeface="Times New Roman" pitchFamily="18" charset="0"/>
              <a:ea typeface="宋体" pitchFamily="2" charset="-122"/>
            </a:endParaRPr>
          </a:p>
        </p:txBody>
      </p:sp>
      <p:sp>
        <p:nvSpPr>
          <p:cNvPr id="11" name="椭圆 10"/>
          <p:cNvSpPr/>
          <p:nvPr/>
        </p:nvSpPr>
        <p:spPr bwMode="auto">
          <a:xfrm>
            <a:off x="5847324" y="4279912"/>
            <a:ext cx="565406" cy="103447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smtClean="0">
              <a:ln>
                <a:noFill/>
              </a:ln>
              <a:solidFill>
                <a:schemeClr val="accent2"/>
              </a:solidFill>
              <a:effectLst/>
              <a:latin typeface="Times New Roman" pitchFamily="18" charset="0"/>
              <a:ea typeface="宋体" pitchFamily="2" charset="-122"/>
            </a:endParaRPr>
          </a:p>
        </p:txBody>
      </p:sp>
      <p:sp>
        <p:nvSpPr>
          <p:cNvPr id="19" name="椭圆 18"/>
          <p:cNvSpPr/>
          <p:nvPr/>
        </p:nvSpPr>
        <p:spPr bwMode="auto">
          <a:xfrm>
            <a:off x="6021213" y="4427944"/>
            <a:ext cx="350987" cy="738351"/>
          </a:xfrm>
          <a:prstGeom prst="ellipse">
            <a:avLst/>
          </a:prstGeom>
          <a:solidFill>
            <a:srgbClr val="FFFF00">
              <a:alpha val="20000"/>
            </a:srgbClr>
          </a:solidFill>
          <a:ln w="4445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zh-CN" altLang="en-US" sz="4000" b="0" i="0" u="none" strike="noStrike" cap="none" normalizeH="0" baseline="0" smtClean="0">
              <a:ln>
                <a:noFill/>
              </a:ln>
              <a:solidFill>
                <a:schemeClr val="accent2"/>
              </a:solidFill>
              <a:effectLst/>
              <a:latin typeface="Times New Roman" pitchFamily="18" charset="0"/>
              <a:ea typeface="宋体" pitchFamily="2" charset="-122"/>
            </a:endParaRPr>
          </a:p>
        </p:txBody>
      </p:sp>
      <p:sp>
        <p:nvSpPr>
          <p:cNvPr id="27" name="TextBox 26"/>
          <p:cNvSpPr txBox="1"/>
          <p:nvPr/>
        </p:nvSpPr>
        <p:spPr>
          <a:xfrm>
            <a:off x="6804248" y="1184917"/>
            <a:ext cx="1281120" cy="400110"/>
          </a:xfrm>
          <a:prstGeom prst="rect">
            <a:avLst/>
          </a:prstGeom>
          <a:noFill/>
        </p:spPr>
        <p:txBody>
          <a:bodyPr wrap="none" rtlCol="0">
            <a:spAutoFit/>
          </a:bodyPr>
          <a:lstStyle/>
          <a:p>
            <a:r>
              <a:rPr lang="en-US" altLang="zh-CN" sz="2000" b="1" u="sng" dirty="0">
                <a:solidFill>
                  <a:srgbClr val="7030A0"/>
                </a:solidFill>
              </a:rPr>
              <a:t>M</a:t>
            </a:r>
            <a:r>
              <a:rPr lang="en-US" altLang="zh-CN" sz="2000" b="1" u="sng" dirty="0" smtClean="0">
                <a:solidFill>
                  <a:srgbClr val="7030A0"/>
                </a:solidFill>
              </a:rPr>
              <a:t>issions</a:t>
            </a:r>
            <a:endParaRPr lang="zh-CN" altLang="en-US" sz="2000" b="1" u="sng" dirty="0">
              <a:solidFill>
                <a:srgbClr val="7030A0"/>
              </a:solidFill>
            </a:endParaRPr>
          </a:p>
        </p:txBody>
      </p:sp>
      <p:sp>
        <p:nvSpPr>
          <p:cNvPr id="58" name="TextBox 57"/>
          <p:cNvSpPr txBox="1"/>
          <p:nvPr/>
        </p:nvSpPr>
        <p:spPr>
          <a:xfrm>
            <a:off x="1721610" y="1158738"/>
            <a:ext cx="2932213" cy="400110"/>
          </a:xfrm>
          <a:prstGeom prst="rect">
            <a:avLst/>
          </a:prstGeom>
          <a:noFill/>
        </p:spPr>
        <p:txBody>
          <a:bodyPr wrap="none" rtlCol="0">
            <a:spAutoFit/>
          </a:bodyPr>
          <a:lstStyle/>
          <a:p>
            <a:r>
              <a:rPr lang="en-US" altLang="zh-CN" sz="2000" b="1" u="sng" dirty="0" smtClean="0">
                <a:solidFill>
                  <a:srgbClr val="7030A0"/>
                </a:solidFill>
              </a:rPr>
              <a:t>Organization structure</a:t>
            </a:r>
            <a:endParaRPr lang="zh-CN" altLang="en-US" sz="2000" b="1" u="sng" dirty="0">
              <a:solidFill>
                <a:srgbClr val="7030A0"/>
              </a:solidFill>
            </a:endParaRPr>
          </a:p>
        </p:txBody>
      </p:sp>
      <p:sp>
        <p:nvSpPr>
          <p:cNvPr id="2" name="TextBox 1"/>
          <p:cNvSpPr txBox="1"/>
          <p:nvPr/>
        </p:nvSpPr>
        <p:spPr>
          <a:xfrm>
            <a:off x="539552" y="1988840"/>
            <a:ext cx="8280920" cy="3934410"/>
          </a:xfrm>
          <a:prstGeom prst="rect">
            <a:avLst/>
          </a:prstGeom>
          <a:solidFill>
            <a:schemeClr val="accent1"/>
          </a:solidFill>
        </p:spPr>
        <p:txBody>
          <a:bodyPr wrap="square" rtlCol="0">
            <a:spAutoFit/>
          </a:bodyPr>
          <a:lstStyle/>
          <a:p>
            <a:pPr marL="457200" indent="-457200">
              <a:lnSpc>
                <a:spcPct val="150000"/>
              </a:lnSpc>
              <a:buFont typeface="Vrinda" pitchFamily="34" charset="0"/>
              <a:buChar char="-"/>
            </a:pPr>
            <a:r>
              <a:rPr lang="en-US" altLang="zh-CN" sz="2800" dirty="0"/>
              <a:t>There are </a:t>
            </a:r>
            <a:r>
              <a:rPr lang="en-US" altLang="zh-CN" sz="2800" dirty="0">
                <a:solidFill>
                  <a:srgbClr val="FF0000"/>
                </a:solidFill>
              </a:rPr>
              <a:t>8 </a:t>
            </a:r>
            <a:r>
              <a:rPr lang="en-US" altLang="zh-CN" sz="2800" dirty="0"/>
              <a:t>operational divisions and 3 administrational offices, and </a:t>
            </a:r>
            <a:r>
              <a:rPr lang="en-US" altLang="zh-CN" sz="2800" dirty="0" smtClean="0"/>
              <a:t>about </a:t>
            </a:r>
            <a:r>
              <a:rPr lang="en-US" altLang="zh-CN" sz="2800" dirty="0" smtClean="0">
                <a:solidFill>
                  <a:srgbClr val="FF0000"/>
                </a:solidFill>
              </a:rPr>
              <a:t>200 </a:t>
            </a:r>
            <a:r>
              <a:rPr lang="en-US" altLang="zh-CN" sz="2800" dirty="0"/>
              <a:t>staffs, responsible for the climate monitoring, prediction, and </a:t>
            </a:r>
            <a:r>
              <a:rPr lang="en-US" altLang="zh-CN" sz="2800" dirty="0" smtClean="0"/>
              <a:t>disaster assessments</a:t>
            </a:r>
            <a:r>
              <a:rPr lang="en-US" altLang="zh-CN" sz="2800" dirty="0"/>
              <a:t>. </a:t>
            </a:r>
            <a:endParaRPr lang="en-US" altLang="zh-CN" sz="2800" dirty="0" smtClean="0"/>
          </a:p>
          <a:p>
            <a:pPr marL="457200" indent="-457200">
              <a:lnSpc>
                <a:spcPct val="150000"/>
              </a:lnSpc>
              <a:buFont typeface="Vrinda" pitchFamily="34" charset="0"/>
              <a:buChar char="-"/>
            </a:pPr>
            <a:r>
              <a:rPr lang="en-US" altLang="zh-CN" sz="2800" dirty="0" smtClean="0"/>
              <a:t>In center more than half of staffs </a:t>
            </a:r>
            <a:r>
              <a:rPr lang="en-US" altLang="zh-CN" sz="2800" dirty="0"/>
              <a:t>are directly </a:t>
            </a:r>
            <a:r>
              <a:rPr lang="en-US" altLang="zh-CN" sz="2800" dirty="0" smtClean="0"/>
              <a:t>involved </a:t>
            </a:r>
            <a:r>
              <a:rPr lang="en-US" altLang="zh-CN" sz="2800" dirty="0"/>
              <a:t>in climate </a:t>
            </a:r>
            <a:r>
              <a:rPr lang="en-US" altLang="zh-CN" sz="2800" dirty="0" smtClean="0"/>
              <a:t>services and disaster issues.</a:t>
            </a:r>
            <a:endParaRPr lang="zh-CN" altLang="en-US" sz="2800" dirty="0"/>
          </a:p>
        </p:txBody>
      </p:sp>
    </p:spTree>
    <p:extLst>
      <p:ext uri="{BB962C8B-B14F-4D97-AF65-F5344CB8AC3E}">
        <p14:creationId xmlns:p14="http://schemas.microsoft.com/office/powerpoint/2010/main" val="464519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0" y="5110152"/>
            <a:ext cx="9144000" cy="1631216"/>
          </a:xfrm>
          <a:prstGeom prst="rect">
            <a:avLst/>
          </a:prstGeom>
          <a:solidFill>
            <a:srgbClr val="FFFFCC"/>
          </a:solidFill>
          <a:ln w="9525">
            <a:solidFill>
              <a:srgbClr val="CC0000"/>
            </a:solidFill>
            <a:miter lim="800000"/>
            <a:headEnd/>
            <a:tailEnd/>
          </a:ln>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r>
              <a:rPr lang="en-US" altLang="zh-CN" sz="2000" dirty="0">
                <a:solidFill>
                  <a:srgbClr val="0000CC"/>
                </a:solidFill>
                <a:latin typeface="+mn-lt"/>
              </a:rPr>
              <a:t>The crops damage area by cold surge and snow disaster shows an increase tendency. Since 1972, the average of annual damage area is more than 3 million hectares, with the max of about 15 million hectares</a:t>
            </a:r>
            <a:r>
              <a:rPr lang="zh-CN" altLang="en-US" sz="2000" dirty="0">
                <a:solidFill>
                  <a:srgbClr val="0000CC"/>
                </a:solidFill>
                <a:latin typeface="+mn-lt"/>
              </a:rPr>
              <a:t> </a:t>
            </a:r>
            <a:r>
              <a:rPr lang="en-US" altLang="zh-CN" sz="2000" dirty="0">
                <a:solidFill>
                  <a:srgbClr val="0000CC"/>
                </a:solidFill>
                <a:latin typeface="+mn-lt"/>
              </a:rPr>
              <a:t>(2008), and min of about 200,000 hectares</a:t>
            </a:r>
            <a:r>
              <a:rPr lang="zh-CN" altLang="en-US" sz="2000" dirty="0">
                <a:solidFill>
                  <a:srgbClr val="0000CC"/>
                </a:solidFill>
                <a:latin typeface="+mn-lt"/>
              </a:rPr>
              <a:t> </a:t>
            </a:r>
            <a:r>
              <a:rPr lang="en-US" altLang="zh-CN" sz="2000" dirty="0">
                <a:solidFill>
                  <a:srgbClr val="0000CC"/>
                </a:solidFill>
                <a:latin typeface="+mn-lt"/>
              </a:rPr>
              <a:t>(1973). During 1951-2004, there are nearly 400 national and regional cold wave, and annual loss of rice is about 3</a:t>
            </a:r>
            <a:r>
              <a:rPr lang="en-US" altLang="zh-CN" sz="2000" dirty="0">
                <a:solidFill>
                  <a:srgbClr val="0000CC"/>
                </a:solidFill>
                <a:latin typeface="+mn-lt"/>
                <a:sym typeface="Symbol" pitchFamily="18" charset="2"/>
              </a:rPr>
              <a:t>-5 billion kg.</a:t>
            </a:r>
          </a:p>
        </p:txBody>
      </p:sp>
      <p:graphicFrame>
        <p:nvGraphicFramePr>
          <p:cNvPr id="175107" name="Object 7"/>
          <p:cNvGraphicFramePr>
            <a:graphicFrameLocks noGrp="1" noChangeAspect="1"/>
          </p:cNvGraphicFramePr>
          <p:nvPr>
            <p:ph idx="4294967295"/>
            <p:extLst>
              <p:ext uri="{D42A27DB-BD31-4B8C-83A1-F6EECF244321}">
                <p14:modId xmlns:p14="http://schemas.microsoft.com/office/powerpoint/2010/main" val="3023208915"/>
              </p:ext>
            </p:extLst>
          </p:nvPr>
        </p:nvGraphicFramePr>
        <p:xfrm>
          <a:off x="1582372" y="1772816"/>
          <a:ext cx="5509908" cy="3240360"/>
        </p:xfrm>
        <a:graphic>
          <a:graphicData uri="http://schemas.openxmlformats.org/presentationml/2006/ole">
            <mc:AlternateContent xmlns:mc="http://schemas.openxmlformats.org/markup-compatibility/2006">
              <mc:Choice xmlns:v="urn:schemas-microsoft-com:vml" Requires="v">
                <p:oleObj spid="_x0000_s4309" name="工作表" r:id="rId3" imgW="5461008" imgH="2603590" progId="Excel.Sheet.8">
                  <p:embed/>
                </p:oleObj>
              </mc:Choice>
              <mc:Fallback>
                <p:oleObj name="工作表" r:id="rId3" imgW="5461008" imgH="2603590" progId="Excel.Sheet.8">
                  <p:embed/>
                  <p:pic>
                    <p:nvPicPr>
                      <p:cNvPr id="0" name=""/>
                      <p:cNvPicPr>
                        <a:picLocks noGrp="1" noChangeAspect="1" noChangeArrowheads="1"/>
                      </p:cNvPicPr>
                      <p:nvPr/>
                    </p:nvPicPr>
                    <p:blipFill>
                      <a:blip r:embed="rId4"/>
                      <a:srcRect/>
                      <a:stretch>
                        <a:fillRect/>
                      </a:stretch>
                    </p:blipFill>
                    <p:spPr bwMode="auto">
                      <a:xfrm>
                        <a:off x="1582372" y="1772816"/>
                        <a:ext cx="5509908" cy="3240360"/>
                      </a:xfrm>
                      <a:prstGeom prst="rect">
                        <a:avLst/>
                      </a:prstGeom>
                      <a:noFill/>
                      <a:ln>
                        <a:noFill/>
                      </a:ln>
                      <a:effectLst/>
                      <a:extLst/>
                    </p:spPr>
                  </p:pic>
                </p:oleObj>
              </mc:Fallback>
            </mc:AlternateContent>
          </a:graphicData>
        </a:graphic>
      </p:graphicFrame>
      <p:sp>
        <p:nvSpPr>
          <p:cNvPr id="6" name="Text Box 9"/>
          <p:cNvSpPr txBox="1">
            <a:spLocks noChangeArrowheads="1"/>
          </p:cNvSpPr>
          <p:nvPr/>
        </p:nvSpPr>
        <p:spPr bwMode="auto">
          <a:xfrm>
            <a:off x="1331640" y="1052736"/>
            <a:ext cx="5976664" cy="523220"/>
          </a:xfrm>
          <a:prstGeom prst="rect">
            <a:avLst/>
          </a:prstGeom>
          <a:noFill/>
          <a:ln w="9525">
            <a:noFill/>
            <a:miter lim="800000"/>
            <a:headEnd/>
            <a:tailEnd/>
          </a:ln>
          <a:effectLst>
            <a:prstShdw prst="shdw17" dist="17961" dir="2700000">
              <a:srgbClr val="708688"/>
            </a:prstShdw>
          </a:effec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spcBef>
                <a:spcPct val="50000"/>
              </a:spcBef>
            </a:pPr>
            <a:r>
              <a:rPr lang="en-US" altLang="zh-CN" sz="2800" b="1" dirty="0">
                <a:solidFill>
                  <a:srgbClr val="FF0000"/>
                </a:solidFill>
                <a:effectLst>
                  <a:outerShdw blurRad="38100" dist="38100" dir="2700000" algn="tl">
                    <a:srgbClr val="000000"/>
                  </a:outerShdw>
                </a:effectLst>
                <a:latin typeface="Tahoma" pitchFamily="34" charset="0"/>
                <a:ea typeface="华文中宋" pitchFamily="2" charset="-122"/>
              </a:rPr>
              <a:t>cold </a:t>
            </a:r>
            <a:r>
              <a:rPr lang="en-US" altLang="zh-CN" sz="2800" b="1" dirty="0" smtClean="0">
                <a:solidFill>
                  <a:srgbClr val="FF0000"/>
                </a:solidFill>
                <a:effectLst>
                  <a:outerShdw blurRad="38100" dist="38100" dir="2700000" algn="tl">
                    <a:srgbClr val="000000"/>
                  </a:outerShdw>
                </a:effectLst>
                <a:latin typeface="Tahoma" pitchFamily="34" charset="0"/>
                <a:ea typeface="华文中宋" pitchFamily="2" charset="-122"/>
              </a:rPr>
              <a:t>day and snow </a:t>
            </a:r>
            <a:r>
              <a:rPr lang="en-US" altLang="zh-CN" sz="2800" b="1" dirty="0">
                <a:solidFill>
                  <a:srgbClr val="FF0000"/>
                </a:solidFill>
                <a:effectLst>
                  <a:outerShdw blurRad="38100" dist="38100" dir="2700000" algn="tl">
                    <a:srgbClr val="000000"/>
                  </a:outerShdw>
                </a:effectLst>
                <a:latin typeface="Tahoma" pitchFamily="34" charset="0"/>
                <a:ea typeface="华文中宋" pitchFamily="2" charset="-122"/>
              </a:rPr>
              <a:t>disaster</a:t>
            </a:r>
          </a:p>
        </p:txBody>
      </p:sp>
      <p:sp>
        <p:nvSpPr>
          <p:cNvPr id="7" name="矩形 6"/>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552426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12" descr="\\10.28.16.116\服务室\业务值班\中国气候变化监测公报2011\中国气候变化监测公报2011原始图件\fig2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381" y="1934095"/>
            <a:ext cx="5616923" cy="300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矩形 1"/>
          <p:cNvSpPr>
            <a:spLocks noChangeArrowheads="1"/>
          </p:cNvSpPr>
          <p:nvPr/>
        </p:nvSpPr>
        <p:spPr bwMode="auto">
          <a:xfrm>
            <a:off x="0" y="5085184"/>
            <a:ext cx="9144000" cy="1323439"/>
          </a:xfrm>
          <a:prstGeom prst="rect">
            <a:avLst/>
          </a:prstGeom>
          <a:solidFill>
            <a:srgbClr val="FFFFCC"/>
          </a:solidFill>
          <a:ln w="9525">
            <a:solidFill>
              <a:srgbClr val="CC0000"/>
            </a:solidFill>
            <a:miter lim="800000"/>
            <a:headEnd/>
            <a:tailEnd/>
          </a:ln>
        </p:spPr>
        <p:txBody>
          <a:bodyPr wrap="square">
            <a:spAutoFit/>
          </a:bodyPr>
          <a:lstStyle/>
          <a:p>
            <a:r>
              <a:rPr lang="en-US" altLang="zh-CN" sz="2000" dirty="0" smtClean="0">
                <a:solidFill>
                  <a:srgbClr val="0000CC"/>
                </a:solidFill>
                <a:ea typeface="黑体" pitchFamily="2" charset="-122"/>
              </a:rPr>
              <a:t>An </a:t>
            </a:r>
            <a:r>
              <a:rPr lang="en-US" altLang="zh-CN" sz="2000" dirty="0" smtClean="0">
                <a:solidFill>
                  <a:srgbClr val="FF0000"/>
                </a:solidFill>
                <a:ea typeface="黑体" pitchFamily="2" charset="-122"/>
              </a:rPr>
              <a:t>increase trend </a:t>
            </a:r>
            <a:r>
              <a:rPr lang="en-US" altLang="zh-CN" sz="2000" dirty="0" smtClean="0">
                <a:solidFill>
                  <a:srgbClr val="0000CC"/>
                </a:solidFill>
                <a:ea typeface="黑体" pitchFamily="2" charset="-122"/>
              </a:rPr>
              <a:t>of regional </a:t>
            </a:r>
            <a:r>
              <a:rPr lang="en-US" altLang="zh-CN" sz="2000" dirty="0" smtClean="0">
                <a:solidFill>
                  <a:srgbClr val="FF0000"/>
                </a:solidFill>
                <a:ea typeface="黑体" pitchFamily="2" charset="-122"/>
              </a:rPr>
              <a:t>high temperature events </a:t>
            </a:r>
            <a:r>
              <a:rPr lang="en-US" altLang="zh-CN" sz="2000" dirty="0" smtClean="0">
                <a:solidFill>
                  <a:srgbClr val="0000CC"/>
                </a:solidFill>
                <a:ea typeface="黑体" pitchFamily="2" charset="-122"/>
              </a:rPr>
              <a:t>since 1961.</a:t>
            </a:r>
            <a:r>
              <a:rPr lang="en-US" altLang="zh-CN" sz="2000" dirty="0">
                <a:solidFill>
                  <a:srgbClr val="0000CC"/>
                </a:solidFill>
              </a:rPr>
              <a:t> </a:t>
            </a:r>
            <a:r>
              <a:rPr lang="en-US" altLang="zh-CN" sz="2000" dirty="0">
                <a:solidFill>
                  <a:srgbClr val="0000CC"/>
                </a:solidFill>
                <a:ea typeface="黑体" pitchFamily="2" charset="-122"/>
              </a:rPr>
              <a:t>High temperature in the region south of the Yangtze River and South China caused </a:t>
            </a:r>
            <a:r>
              <a:rPr lang="en-US" altLang="zh-CN" sz="2000" dirty="0">
                <a:solidFill>
                  <a:srgbClr val="FF0000"/>
                </a:solidFill>
                <a:ea typeface="黑体" pitchFamily="2" charset="-122"/>
              </a:rPr>
              <a:t>a loss of rice</a:t>
            </a:r>
            <a:r>
              <a:rPr lang="en-US" altLang="zh-CN" sz="2000" dirty="0">
                <a:solidFill>
                  <a:srgbClr val="0000CC"/>
                </a:solidFill>
                <a:ea typeface="黑体" pitchFamily="2" charset="-122"/>
              </a:rPr>
              <a:t>. The significant warming and drying in Northwest China added frequency of  dry-hot wind, and bring </a:t>
            </a:r>
            <a:r>
              <a:rPr lang="en-US" altLang="zh-CN" sz="2000" dirty="0">
                <a:solidFill>
                  <a:srgbClr val="FF0000"/>
                </a:solidFill>
                <a:ea typeface="黑体" pitchFamily="2" charset="-122"/>
              </a:rPr>
              <a:t>huge damage to agriculture</a:t>
            </a:r>
            <a:r>
              <a:rPr lang="en-US" altLang="zh-CN" sz="2000" dirty="0">
                <a:solidFill>
                  <a:srgbClr val="0000CC"/>
                </a:solidFill>
                <a:ea typeface="黑体" pitchFamily="2" charset="-122"/>
              </a:rPr>
              <a:t>. </a:t>
            </a:r>
            <a:endParaRPr lang="en-US" altLang="zh-CN" sz="2000" dirty="0">
              <a:solidFill>
                <a:srgbClr val="0000CC"/>
              </a:solidFill>
              <a:ea typeface="黑体" pitchFamily="2" charset="-122"/>
              <a:sym typeface="Symbol" pitchFamily="18" charset="2"/>
            </a:endParaRPr>
          </a:p>
        </p:txBody>
      </p:sp>
      <p:sp>
        <p:nvSpPr>
          <p:cNvPr id="7" name="Text Box 9"/>
          <p:cNvSpPr txBox="1">
            <a:spLocks noChangeArrowheads="1"/>
          </p:cNvSpPr>
          <p:nvPr/>
        </p:nvSpPr>
        <p:spPr bwMode="auto">
          <a:xfrm>
            <a:off x="1187624" y="1196752"/>
            <a:ext cx="6480720" cy="461665"/>
          </a:xfrm>
          <a:prstGeom prst="rect">
            <a:avLst/>
          </a:prstGeom>
          <a:noFill/>
          <a:ln w="9525">
            <a:noFill/>
            <a:miter lim="800000"/>
            <a:headEnd/>
            <a:tailEnd/>
          </a:ln>
          <a:effectLst>
            <a:prstShdw prst="shdw17" dist="17961" dir="2700000">
              <a:srgbClr val="708688"/>
            </a:prstShdw>
          </a:effec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spcBef>
                <a:spcPct val="50000"/>
              </a:spcBef>
            </a:pPr>
            <a:r>
              <a:rPr lang="en-US" altLang="zh-CN" sz="2400" b="1" dirty="0">
                <a:solidFill>
                  <a:srgbClr val="FF0000"/>
                </a:solidFill>
                <a:effectLst>
                  <a:outerShdw blurRad="38100" dist="38100" dir="2700000" algn="tl">
                    <a:srgbClr val="000000"/>
                  </a:outerShdw>
                </a:effectLst>
                <a:latin typeface="Tahoma" pitchFamily="34" charset="0"/>
                <a:ea typeface="华文中宋" pitchFamily="2" charset="-122"/>
              </a:rPr>
              <a:t>high temperature and </a:t>
            </a:r>
            <a:r>
              <a:rPr lang="en-US" altLang="zh-CN" sz="2400" b="1" dirty="0" smtClean="0">
                <a:solidFill>
                  <a:srgbClr val="FF0000"/>
                </a:solidFill>
                <a:effectLst>
                  <a:outerShdw blurRad="38100" dist="38100" dir="2700000" algn="tl">
                    <a:srgbClr val="000000"/>
                  </a:outerShdw>
                </a:effectLst>
                <a:latin typeface="Tahoma" pitchFamily="34" charset="0"/>
                <a:ea typeface="华文中宋" pitchFamily="2" charset="-122"/>
              </a:rPr>
              <a:t>heat wave</a:t>
            </a:r>
            <a:endParaRPr lang="en-US" altLang="zh-CN" sz="2400" b="1" dirty="0">
              <a:solidFill>
                <a:srgbClr val="FF0000"/>
              </a:solidFill>
              <a:effectLst>
                <a:outerShdw blurRad="38100" dist="38100" dir="2700000" algn="tl">
                  <a:srgbClr val="000000"/>
                </a:outerShdw>
              </a:effectLst>
              <a:latin typeface="Tahoma" pitchFamily="34" charset="0"/>
              <a:ea typeface="华文中宋" pitchFamily="2" charset="-122"/>
            </a:endParaRPr>
          </a:p>
        </p:txBody>
      </p:sp>
      <p:sp>
        <p:nvSpPr>
          <p:cNvPr id="8" name="矩形 7"/>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2854023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1730" name="Object 7"/>
          <p:cNvGraphicFramePr>
            <a:graphicFrameLocks noChangeAspect="1"/>
          </p:cNvGraphicFramePr>
          <p:nvPr>
            <p:extLst>
              <p:ext uri="{D42A27DB-BD31-4B8C-83A1-F6EECF244321}">
                <p14:modId xmlns:p14="http://schemas.microsoft.com/office/powerpoint/2010/main" val="1053406852"/>
              </p:ext>
            </p:extLst>
          </p:nvPr>
        </p:nvGraphicFramePr>
        <p:xfrm>
          <a:off x="1115616" y="1196752"/>
          <a:ext cx="6857601" cy="4535834"/>
        </p:xfrm>
        <a:graphic>
          <a:graphicData uri="http://schemas.openxmlformats.org/presentationml/2006/ole">
            <mc:AlternateContent xmlns:mc="http://schemas.openxmlformats.org/markup-compatibility/2006">
              <mc:Choice xmlns:v="urn:schemas-microsoft-com:vml" Requires="v">
                <p:oleObj spid="_x0000_s2261" name="Photo Editor 照片" r:id="rId3" imgW="8097380" imgH="6380952" progId="">
                  <p:embed/>
                </p:oleObj>
              </mc:Choice>
              <mc:Fallback>
                <p:oleObj name="Photo Editor 照片" r:id="rId3" imgW="8097380" imgH="638095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196752"/>
                        <a:ext cx="6857601" cy="4535834"/>
                      </a:xfrm>
                      <a:prstGeom prst="rect">
                        <a:avLst/>
                      </a:prstGeom>
                      <a:noFill/>
                      <a:ln>
                        <a:noFill/>
                      </a:ln>
                      <a:effectLst/>
                      <a:extLst/>
                    </p:spPr>
                  </p:pic>
                </p:oleObj>
              </mc:Fallback>
            </mc:AlternateContent>
          </a:graphicData>
        </a:graphic>
      </p:graphicFrame>
      <p:sp>
        <p:nvSpPr>
          <p:cNvPr id="249863" name="Rectangle 7"/>
          <p:cNvSpPr>
            <a:spLocks noChangeArrowheads="1"/>
          </p:cNvSpPr>
          <p:nvPr/>
        </p:nvSpPr>
        <p:spPr bwMode="auto">
          <a:xfrm>
            <a:off x="6228184" y="3068960"/>
            <a:ext cx="1652960" cy="366713"/>
          </a:xfrm>
          <a:prstGeom prst="rect">
            <a:avLst/>
          </a:prstGeom>
          <a:noFill/>
          <a:ln>
            <a:noFill/>
          </a:ln>
          <a:effectLst>
            <a:prstShdw prst="shdw17" dist="17961" dir="2700000">
              <a:schemeClr val="accent1">
                <a:gamma/>
                <a:shade val="60000"/>
                <a:invGamma/>
              </a:schemeClr>
            </a:prstShdw>
          </a:effectLst>
          <a:extLst/>
        </p:spPr>
        <p:txBody>
          <a:bodyPr wrap="square">
            <a:spAutoFit/>
          </a:bodyPr>
          <a:lstStyle/>
          <a:p>
            <a:pPr algn="ctr">
              <a:defRPr/>
            </a:pPr>
            <a:r>
              <a:rPr lang="en-US" altLang="zh-CN" b="1" dirty="0" smtClean="0">
                <a:solidFill>
                  <a:srgbClr val="002060"/>
                </a:solidFill>
                <a:latin typeface="黑体" pitchFamily="2" charset="-122"/>
                <a:ea typeface="黑体" pitchFamily="2" charset="-122"/>
              </a:rPr>
              <a:t>&gt;20days</a:t>
            </a:r>
            <a:endParaRPr lang="zh-CN" altLang="en-US" sz="1800" b="1" dirty="0">
              <a:solidFill>
                <a:srgbClr val="002060"/>
              </a:solidFill>
              <a:latin typeface="黑体" pitchFamily="2" charset="-122"/>
              <a:ea typeface="黑体" pitchFamily="2" charset="-122"/>
            </a:endParaRPr>
          </a:p>
        </p:txBody>
      </p:sp>
      <p:sp>
        <p:nvSpPr>
          <p:cNvPr id="249865" name="Text Box 9"/>
          <p:cNvSpPr txBox="1">
            <a:spLocks noChangeArrowheads="1"/>
          </p:cNvSpPr>
          <p:nvPr/>
        </p:nvSpPr>
        <p:spPr bwMode="auto">
          <a:xfrm>
            <a:off x="1475656" y="1412776"/>
            <a:ext cx="1619085" cy="523220"/>
          </a:xfrm>
          <a:prstGeom prst="rect">
            <a:avLst/>
          </a:prstGeom>
          <a:noFill/>
          <a:ln w="9525">
            <a:noFill/>
            <a:miter lim="800000"/>
            <a:headEnd/>
            <a:tailEnd/>
          </a:ln>
          <a:effectLst>
            <a:prstShdw prst="shdw17" dist="17961" dir="2700000">
              <a:srgbClr val="708688"/>
            </a:prstShdw>
          </a:effec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spcBef>
                <a:spcPct val="50000"/>
              </a:spcBef>
            </a:pPr>
            <a:r>
              <a:rPr lang="en-US" altLang="zh-CN" sz="2800" b="1" dirty="0" smtClean="0">
                <a:effectLst>
                  <a:outerShdw blurRad="38100" dist="38100" dir="2700000" algn="tl">
                    <a:srgbClr val="000000"/>
                  </a:outerShdw>
                </a:effectLst>
                <a:latin typeface="Arial Unicode MS" pitchFamily="34" charset="-122"/>
                <a:ea typeface="Arial Unicode MS" pitchFamily="34" charset="-122"/>
                <a:cs typeface="Arial Unicode MS" pitchFamily="34" charset="-122"/>
              </a:rPr>
              <a:t>Hot days</a:t>
            </a:r>
            <a:endParaRPr lang="zh-CN" altLang="en-US" sz="2800" b="1" dirty="0">
              <a:effectLst>
                <a:outerShdw blurRad="38100" dist="38100" dir="2700000" algn="tl">
                  <a:srgbClr val="000000"/>
                </a:outerShdw>
              </a:effectLst>
              <a:latin typeface="Arial Unicode MS" pitchFamily="34" charset="-122"/>
              <a:ea typeface="Arial Unicode MS" pitchFamily="34" charset="-122"/>
              <a:cs typeface="Arial Unicode MS" pitchFamily="34" charset="-122"/>
            </a:endParaRPr>
          </a:p>
        </p:txBody>
      </p:sp>
      <p:pic>
        <p:nvPicPr>
          <p:cNvPr id="20173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5013176"/>
            <a:ext cx="3635896"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12222641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9863"/>
                                        </p:tgtEl>
                                        <p:attrNameLst>
                                          <p:attrName>style.visibility</p:attrName>
                                        </p:attrNameLst>
                                      </p:cBhvr>
                                      <p:to>
                                        <p:strVal val="visible"/>
                                      </p:to>
                                    </p:set>
                                    <p:anim calcmode="lin" valueType="num">
                                      <p:cBhvr additive="base">
                                        <p:cTn id="7" dur="500" fill="hold"/>
                                        <p:tgtEl>
                                          <p:spTgt spid="249863"/>
                                        </p:tgtEl>
                                        <p:attrNameLst>
                                          <p:attrName>ppt_x</p:attrName>
                                        </p:attrNameLst>
                                      </p:cBhvr>
                                      <p:tavLst>
                                        <p:tav tm="0">
                                          <p:val>
                                            <p:strVal val="#ppt_x"/>
                                          </p:val>
                                        </p:tav>
                                        <p:tav tm="100000">
                                          <p:val>
                                            <p:strVal val="#ppt_x"/>
                                          </p:val>
                                        </p:tav>
                                      </p:tavLst>
                                    </p:anim>
                                    <p:anim calcmode="lin" valueType="num">
                                      <p:cBhvr additive="base">
                                        <p:cTn id="8" dur="500" fill="hold"/>
                                        <p:tgtEl>
                                          <p:spTgt spid="2498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3"/>
          <p:cNvSpPr txBox="1">
            <a:spLocks noChangeArrowheads="1"/>
          </p:cNvSpPr>
          <p:nvPr/>
        </p:nvSpPr>
        <p:spPr bwMode="auto">
          <a:xfrm>
            <a:off x="395536" y="1643316"/>
            <a:ext cx="56886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spcBef>
                <a:spcPct val="50000"/>
              </a:spcBef>
            </a:pPr>
            <a:r>
              <a:rPr lang="en-US" altLang="zh-CN" sz="2400" b="1" dirty="0" smtClean="0">
                <a:solidFill>
                  <a:srgbClr val="0000CC"/>
                </a:solidFill>
                <a:latin typeface="+mn-lt"/>
              </a:rPr>
              <a:t>The average of annual crops damage area is </a:t>
            </a:r>
            <a:r>
              <a:rPr lang="en-US" altLang="zh-CN" sz="2400" b="1" dirty="0" smtClean="0">
                <a:solidFill>
                  <a:srgbClr val="FF0000"/>
                </a:solidFill>
                <a:latin typeface="+mn-lt"/>
              </a:rPr>
              <a:t>about 4 million </a:t>
            </a:r>
            <a:r>
              <a:rPr lang="en-US" altLang="zh-CN" sz="2400" b="1" dirty="0">
                <a:solidFill>
                  <a:srgbClr val="0000CC"/>
                </a:solidFill>
                <a:latin typeface="+mn-lt"/>
              </a:rPr>
              <a:t>hectares. I</a:t>
            </a:r>
            <a:r>
              <a:rPr lang="en-US" altLang="zh-CN" sz="2400" b="1" dirty="0" smtClean="0">
                <a:solidFill>
                  <a:srgbClr val="0000CC"/>
                </a:solidFill>
                <a:latin typeface="+mn-lt"/>
              </a:rPr>
              <a:t>n 2002 the </a:t>
            </a:r>
            <a:r>
              <a:rPr lang="en-US" altLang="zh-CN" sz="2400" b="1" dirty="0">
                <a:solidFill>
                  <a:srgbClr val="0000CC"/>
                </a:solidFill>
                <a:latin typeface="+mn-lt"/>
              </a:rPr>
              <a:t>damage area is maximum in past 60 years</a:t>
            </a:r>
            <a:endParaRPr lang="zh-CN" altLang="en-US" sz="2400" b="1" dirty="0">
              <a:solidFill>
                <a:srgbClr val="0000CC"/>
              </a:solidFill>
              <a:latin typeface="+mn-lt"/>
            </a:endParaRPr>
          </a:p>
        </p:txBody>
      </p:sp>
      <p:pic>
        <p:nvPicPr>
          <p:cNvPr id="1812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0" y="3284984"/>
            <a:ext cx="4788024" cy="359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81252" name="Picture 6"/>
          <p:cNvPicPr>
            <a:picLocks noChangeAspect="1" noChangeArrowheads="1"/>
          </p:cNvPicPr>
          <p:nvPr/>
        </p:nvPicPr>
        <p:blipFill>
          <a:blip r:embed="rId4">
            <a:extLst>
              <a:ext uri="{28A0092B-C50C-407E-A947-70E740481C1C}">
                <a14:useLocalDpi xmlns:a14="http://schemas.microsoft.com/office/drawing/2010/main" val="0"/>
              </a:ext>
            </a:extLst>
          </a:blip>
          <a:srcRect r="50000"/>
          <a:stretch>
            <a:fillRect/>
          </a:stretch>
        </p:blipFill>
        <p:spPr bwMode="auto">
          <a:xfrm>
            <a:off x="6824663" y="1412776"/>
            <a:ext cx="213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7" descr="图片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3645024"/>
            <a:ext cx="2362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627784" y="980728"/>
            <a:ext cx="3672408" cy="523220"/>
          </a:xfrm>
          <a:prstGeom prst="rect">
            <a:avLst/>
          </a:prstGeom>
          <a:noFill/>
          <a:ln w="9525">
            <a:noFill/>
            <a:miter lim="800000"/>
            <a:headEnd/>
            <a:tailEnd/>
          </a:ln>
          <a:effectLst>
            <a:prstShdw prst="shdw17" dist="17961" dir="2700000">
              <a:srgbClr val="708688"/>
            </a:prstShdw>
          </a:effec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spcBef>
                <a:spcPct val="50000"/>
              </a:spcBef>
            </a:pPr>
            <a:r>
              <a:rPr lang="en-US" altLang="zh-CN" sz="2800" b="1" dirty="0" smtClean="0">
                <a:solidFill>
                  <a:srgbClr val="FF0000"/>
                </a:solidFill>
                <a:effectLst>
                  <a:outerShdw blurRad="38100" dist="38100" dir="2700000" algn="tl">
                    <a:srgbClr val="000000"/>
                  </a:outerShdw>
                </a:effectLst>
                <a:latin typeface="Tahoma" pitchFamily="34" charset="0"/>
                <a:ea typeface="华文中宋" pitchFamily="2" charset="-122"/>
              </a:rPr>
              <a:t>Hailstone</a:t>
            </a:r>
            <a:endParaRPr lang="en-US" altLang="zh-CN" sz="2800" b="1" dirty="0">
              <a:solidFill>
                <a:srgbClr val="FF0000"/>
              </a:solidFill>
              <a:effectLst>
                <a:outerShdw blurRad="38100" dist="38100" dir="2700000" algn="tl">
                  <a:srgbClr val="000000"/>
                </a:outerShdw>
              </a:effectLst>
              <a:latin typeface="Tahoma" pitchFamily="34" charset="0"/>
              <a:ea typeface="华文中宋" pitchFamily="2" charset="-122"/>
            </a:endParaRPr>
          </a:p>
        </p:txBody>
      </p:sp>
      <p:sp>
        <p:nvSpPr>
          <p:cNvPr id="10" name="椭圆 9"/>
          <p:cNvSpPr/>
          <p:nvPr/>
        </p:nvSpPr>
        <p:spPr>
          <a:xfrm>
            <a:off x="4427984" y="3356992"/>
            <a:ext cx="5040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331640" y="6488668"/>
            <a:ext cx="3175869" cy="369332"/>
          </a:xfrm>
          <a:prstGeom prst="rect">
            <a:avLst/>
          </a:prstGeom>
          <a:solidFill>
            <a:srgbClr val="FFFFFF"/>
          </a:solidFill>
        </p:spPr>
        <p:txBody>
          <a:bodyPr wrap="none">
            <a:spAutoFit/>
          </a:bodyPr>
          <a:lstStyle/>
          <a:p>
            <a:pPr algn="ctr"/>
            <a:r>
              <a:rPr lang="zh-CN" altLang="en-US" b="1" dirty="0"/>
              <a:t>（</a:t>
            </a:r>
            <a:r>
              <a:rPr lang="en-US" altLang="zh-CN" dirty="0"/>
              <a:t> 1967-1969 data missing</a:t>
            </a:r>
            <a:r>
              <a:rPr lang="zh-CN" altLang="en-US" b="1" dirty="0"/>
              <a:t>）</a:t>
            </a:r>
          </a:p>
        </p:txBody>
      </p:sp>
      <p:sp>
        <p:nvSpPr>
          <p:cNvPr id="11" name="矩形 10"/>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169809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heavy_degree"/>
          <p:cNvPicPr>
            <a:picLocks noChangeAspect="1" noChangeArrowheads="1"/>
          </p:cNvPicPr>
          <p:nvPr/>
        </p:nvPicPr>
        <p:blipFill>
          <a:blip r:embed="rId3">
            <a:extLst>
              <a:ext uri="{28A0092B-C50C-407E-A947-70E740481C1C}">
                <a14:useLocalDpi xmlns:a14="http://schemas.microsoft.com/office/drawing/2010/main" val="0"/>
              </a:ext>
            </a:extLst>
          </a:blip>
          <a:srcRect t="26251" b="27530"/>
          <a:stretch>
            <a:fillRect/>
          </a:stretch>
        </p:blipFill>
        <p:spPr bwMode="auto">
          <a:xfrm>
            <a:off x="34875" y="1558156"/>
            <a:ext cx="352901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val 8"/>
          <p:cNvSpPr>
            <a:spLocks noChangeArrowheads="1"/>
          </p:cNvSpPr>
          <p:nvPr/>
        </p:nvSpPr>
        <p:spPr bwMode="auto">
          <a:xfrm>
            <a:off x="1979613" y="2853556"/>
            <a:ext cx="444500" cy="346075"/>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pic>
        <p:nvPicPr>
          <p:cNvPr id="10244" name="Picture 4" descr="drought_degree"/>
          <p:cNvPicPr>
            <a:picLocks noChangeAspect="1" noChangeArrowheads="1"/>
          </p:cNvPicPr>
          <p:nvPr/>
        </p:nvPicPr>
        <p:blipFill>
          <a:blip r:embed="rId4">
            <a:extLst>
              <a:ext uri="{28A0092B-C50C-407E-A947-70E740481C1C}">
                <a14:useLocalDpi xmlns:a14="http://schemas.microsoft.com/office/drawing/2010/main" val="0"/>
              </a:ext>
            </a:extLst>
          </a:blip>
          <a:srcRect t="26251" b="27530"/>
          <a:stretch>
            <a:fillRect/>
          </a:stretch>
        </p:blipFill>
        <p:spPr bwMode="auto">
          <a:xfrm>
            <a:off x="3276600" y="1557486"/>
            <a:ext cx="3167063" cy="237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Oval 6"/>
          <p:cNvSpPr>
            <a:spLocks noChangeArrowheads="1"/>
          </p:cNvSpPr>
          <p:nvPr/>
        </p:nvSpPr>
        <p:spPr bwMode="auto">
          <a:xfrm>
            <a:off x="4860032" y="2564904"/>
            <a:ext cx="261938" cy="358775"/>
          </a:xfrm>
          <a:prstGeom prst="ellipse">
            <a:avLst/>
          </a:pr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pic>
        <p:nvPicPr>
          <p:cNvPr id="10246" name="Picture 4" descr="hale_degree"/>
          <p:cNvPicPr>
            <a:picLocks noChangeAspect="1" noChangeArrowheads="1"/>
          </p:cNvPicPr>
          <p:nvPr/>
        </p:nvPicPr>
        <p:blipFill>
          <a:blip r:embed="rId5">
            <a:extLst>
              <a:ext uri="{28A0092B-C50C-407E-A947-70E740481C1C}">
                <a14:useLocalDpi xmlns:a14="http://schemas.microsoft.com/office/drawing/2010/main" val="0"/>
              </a:ext>
            </a:extLst>
          </a:blip>
          <a:srcRect t="26251" b="27530"/>
          <a:stretch>
            <a:fillRect/>
          </a:stretch>
        </p:blipFill>
        <p:spPr bwMode="auto">
          <a:xfrm>
            <a:off x="6227763" y="1558156"/>
            <a:ext cx="2916237" cy="237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Oval 5"/>
          <p:cNvSpPr>
            <a:spLocks noChangeArrowheads="1"/>
          </p:cNvSpPr>
          <p:nvPr/>
        </p:nvSpPr>
        <p:spPr bwMode="auto">
          <a:xfrm rot="1800000">
            <a:off x="8045994" y="2596148"/>
            <a:ext cx="238125" cy="422275"/>
          </a:xfrm>
          <a:prstGeom prst="ellipse">
            <a:avLst/>
          </a:pr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0248" name="矩形 12"/>
          <p:cNvSpPr>
            <a:spLocks noChangeArrowheads="1"/>
          </p:cNvSpPr>
          <p:nvPr/>
        </p:nvSpPr>
        <p:spPr bwMode="auto">
          <a:xfrm>
            <a:off x="1331640" y="836712"/>
            <a:ext cx="658839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zh-CN" sz="2000" dirty="0">
                <a:solidFill>
                  <a:srgbClr val="FF0000"/>
                </a:solidFill>
                <a:effectLst>
                  <a:outerShdw blurRad="38100" dist="38100" dir="2700000" algn="tl">
                    <a:srgbClr val="000000"/>
                  </a:outerShdw>
                </a:effectLst>
                <a:latin typeface="+mj-lt"/>
                <a:ea typeface="ＭＳ Ｐゴシック" pitchFamily="34" charset="-128"/>
                <a:cs typeface="ＭＳ Ｐゴシック" pitchFamily="-65" charset="-128"/>
              </a:rPr>
              <a:t>Risk </a:t>
            </a:r>
            <a:r>
              <a:rPr lang="en-US" altLang="zh-CN" sz="2000" dirty="0" smtClean="0">
                <a:solidFill>
                  <a:srgbClr val="FF0000"/>
                </a:solidFill>
                <a:effectLst>
                  <a:outerShdw blurRad="38100" dist="38100" dir="2700000" algn="tl">
                    <a:srgbClr val="000000"/>
                  </a:outerShdw>
                </a:effectLst>
                <a:latin typeface="+mj-lt"/>
                <a:ea typeface="ＭＳ Ｐゴシック" pitchFamily="34" charset="-128"/>
                <a:cs typeface="ＭＳ Ｐゴシック" pitchFamily="-65" charset="-128"/>
              </a:rPr>
              <a:t>Mapping  </a:t>
            </a:r>
            <a:r>
              <a:rPr lang="en-US" altLang="zh-CN" sz="2000" dirty="0">
                <a:solidFill>
                  <a:srgbClr val="FF0000"/>
                </a:solidFill>
                <a:effectLst>
                  <a:outerShdw blurRad="38100" dist="38100" dir="2700000" algn="tl">
                    <a:srgbClr val="000000"/>
                  </a:outerShdw>
                </a:effectLst>
                <a:latin typeface="+mj-lt"/>
                <a:ea typeface="ＭＳ Ｐゴシック" pitchFamily="34" charset="-128"/>
                <a:cs typeface="ＭＳ Ｐゴシック" pitchFamily="-65" charset="-128"/>
              </a:rPr>
              <a:t>for Heavy Rainfall, Drought, </a:t>
            </a:r>
            <a:r>
              <a:rPr lang="en-US" altLang="zh-CN" sz="2000" dirty="0" smtClean="0">
                <a:solidFill>
                  <a:srgbClr val="FF0000"/>
                </a:solidFill>
                <a:effectLst>
                  <a:outerShdw blurRad="38100" dist="38100" dir="2700000" algn="tl">
                    <a:srgbClr val="000000"/>
                  </a:outerShdw>
                </a:effectLst>
                <a:latin typeface="+mj-lt"/>
                <a:ea typeface="ＭＳ Ｐゴシック" pitchFamily="34" charset="-128"/>
                <a:cs typeface="ＭＳ Ｐゴシック" pitchFamily="-65" charset="-128"/>
              </a:rPr>
              <a:t>Hail/gale</a:t>
            </a:r>
            <a:r>
              <a:rPr lang="en-US" altLang="zh-CN" sz="2000" dirty="0">
                <a:solidFill>
                  <a:srgbClr val="FF0000"/>
                </a:solidFill>
                <a:effectLst>
                  <a:outerShdw blurRad="38100" dist="38100" dir="2700000" algn="tl">
                    <a:srgbClr val="000000"/>
                  </a:outerShdw>
                </a:effectLst>
                <a:latin typeface="+mj-lt"/>
                <a:ea typeface="ＭＳ Ｐゴシック" pitchFamily="34" charset="-128"/>
                <a:cs typeface="ＭＳ Ｐゴシック" pitchFamily="-65" charset="-128"/>
              </a:rPr>
              <a:t>, Cyclone and Snow/frost</a:t>
            </a:r>
          </a:p>
        </p:txBody>
      </p:sp>
      <p:pic>
        <p:nvPicPr>
          <p:cNvPr id="10249" name="Picture 4" descr="cyclone_degree"/>
          <p:cNvPicPr>
            <a:picLocks noChangeAspect="1" noChangeArrowheads="1"/>
          </p:cNvPicPr>
          <p:nvPr/>
        </p:nvPicPr>
        <p:blipFill>
          <a:blip r:embed="rId6">
            <a:extLst>
              <a:ext uri="{28A0092B-C50C-407E-A947-70E740481C1C}">
                <a14:useLocalDpi xmlns:a14="http://schemas.microsoft.com/office/drawing/2010/main" val="0"/>
              </a:ext>
            </a:extLst>
          </a:blip>
          <a:srcRect t="26251" b="27530"/>
          <a:stretch>
            <a:fillRect/>
          </a:stretch>
        </p:blipFill>
        <p:spPr bwMode="auto">
          <a:xfrm>
            <a:off x="684213" y="4005088"/>
            <a:ext cx="41767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Oval 5"/>
          <p:cNvSpPr>
            <a:spLocks noChangeArrowheads="1"/>
          </p:cNvSpPr>
          <p:nvPr/>
        </p:nvSpPr>
        <p:spPr bwMode="auto">
          <a:xfrm rot="1800000">
            <a:off x="3451225" y="5654501"/>
            <a:ext cx="328613" cy="500062"/>
          </a:xfrm>
          <a:prstGeom prst="ellipse">
            <a:avLst/>
          </a:prstGeom>
          <a:noFill/>
          <a:ln w="57150">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pic>
        <p:nvPicPr>
          <p:cNvPr id="10251" name="Picture 9" descr="snow_degree"/>
          <p:cNvPicPr>
            <a:picLocks noChangeAspect="1" noChangeArrowheads="1"/>
          </p:cNvPicPr>
          <p:nvPr/>
        </p:nvPicPr>
        <p:blipFill>
          <a:blip r:embed="rId7">
            <a:extLst>
              <a:ext uri="{28A0092B-C50C-407E-A947-70E740481C1C}">
                <a14:useLocalDpi xmlns:a14="http://schemas.microsoft.com/office/drawing/2010/main" val="0"/>
              </a:ext>
            </a:extLst>
          </a:blip>
          <a:srcRect t="26251" b="27530"/>
          <a:stretch>
            <a:fillRect/>
          </a:stretch>
        </p:blipFill>
        <p:spPr bwMode="auto">
          <a:xfrm>
            <a:off x="4716463" y="4005088"/>
            <a:ext cx="383063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Oval 10"/>
          <p:cNvSpPr>
            <a:spLocks noChangeArrowheads="1"/>
          </p:cNvSpPr>
          <p:nvPr/>
        </p:nvSpPr>
        <p:spPr bwMode="auto">
          <a:xfrm rot="-3600000">
            <a:off x="6334460" y="4920638"/>
            <a:ext cx="180019" cy="681957"/>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p>
        </p:txBody>
      </p:sp>
      <p:sp>
        <p:nvSpPr>
          <p:cNvPr id="14" name="矩形 13"/>
          <p:cNvSpPr/>
          <p:nvPr/>
        </p:nvSpPr>
        <p:spPr>
          <a:xfrm>
            <a:off x="1043608" y="188640"/>
            <a:ext cx="7354983" cy="702756"/>
          </a:xfrm>
          <a:prstGeom prst="rect">
            <a:avLst/>
          </a:prstGeom>
        </p:spPr>
        <p:txBody>
          <a:bodyPr wrap="none">
            <a:spAutoFit/>
          </a:bodyPr>
          <a:lstStyle/>
          <a:p>
            <a:pPr>
              <a:lnSpc>
                <a:spcPct val="150000"/>
              </a:lnSpc>
            </a:pPr>
            <a:r>
              <a:rPr lang="en-US" altLang="zh-CN" sz="2800" b="1" i="1" dirty="0" smtClean="0">
                <a:solidFill>
                  <a:srgbClr val="0000CC"/>
                </a:solidFill>
              </a:rPr>
              <a:t>Disaster Monitoring, Detection &amp; Analysis </a:t>
            </a:r>
            <a:endParaRPr lang="en-US" altLang="zh-CN" sz="2800" b="1" i="1" dirty="0">
              <a:solidFill>
                <a:srgbClr val="0000CC"/>
              </a:solidFill>
            </a:endParaRPr>
          </a:p>
        </p:txBody>
      </p:sp>
    </p:spTree>
    <p:extLst>
      <p:ext uri="{BB962C8B-B14F-4D97-AF65-F5344CB8AC3E}">
        <p14:creationId xmlns:p14="http://schemas.microsoft.com/office/powerpoint/2010/main" val="34158096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63688" y="1772816"/>
            <a:ext cx="6264696" cy="4176464"/>
          </a:xfrm>
        </p:spPr>
        <p:txBody>
          <a:bodyPr/>
          <a:lstStyle/>
          <a:p>
            <a:pPr>
              <a:lnSpc>
                <a:spcPct val="150000"/>
              </a:lnSpc>
            </a:pPr>
            <a:r>
              <a:rPr lang="en-US" altLang="zh-CN" b="1" i="1" dirty="0" smtClean="0">
                <a:solidFill>
                  <a:schemeClr val="bg1">
                    <a:lumMod val="85000"/>
                  </a:schemeClr>
                </a:solidFill>
              </a:rPr>
              <a:t>Disasters in China</a:t>
            </a:r>
            <a:endParaRPr lang="en-US" altLang="zh-CN" b="1" i="1" dirty="0">
              <a:solidFill>
                <a:schemeClr val="bg1">
                  <a:lumMod val="85000"/>
                </a:schemeClr>
              </a:solidFill>
            </a:endParaRPr>
          </a:p>
          <a:p>
            <a:pPr>
              <a:lnSpc>
                <a:spcPct val="150000"/>
              </a:lnSpc>
            </a:pPr>
            <a:r>
              <a:rPr lang="en-US" altLang="zh-CN" b="1" i="1" dirty="0">
                <a:solidFill>
                  <a:schemeClr val="bg1">
                    <a:lumMod val="85000"/>
                  </a:schemeClr>
                </a:solidFill>
              </a:rPr>
              <a:t>BCC Products</a:t>
            </a:r>
          </a:p>
          <a:p>
            <a:pPr>
              <a:lnSpc>
                <a:spcPct val="150000"/>
              </a:lnSpc>
            </a:pPr>
            <a:r>
              <a:rPr lang="en-US" altLang="zh-CN" b="1" i="1" dirty="0"/>
              <a:t>Disaster Risk Management</a:t>
            </a:r>
          </a:p>
          <a:p>
            <a:pPr>
              <a:lnSpc>
                <a:spcPct val="150000"/>
              </a:lnSpc>
            </a:pPr>
            <a:r>
              <a:rPr lang="en-US" altLang="zh-CN" b="1" i="1" dirty="0">
                <a:solidFill>
                  <a:schemeClr val="bg1">
                    <a:lumMod val="85000"/>
                  </a:schemeClr>
                </a:solidFill>
              </a:rPr>
              <a:t>Development Of data Resources</a:t>
            </a:r>
          </a:p>
        </p:txBody>
      </p:sp>
      <p:sp>
        <p:nvSpPr>
          <p:cNvPr id="4" name="Text Box 5"/>
          <p:cNvSpPr txBox="1">
            <a:spLocks noChangeArrowheads="1"/>
          </p:cNvSpPr>
          <p:nvPr/>
        </p:nvSpPr>
        <p:spPr bwMode="auto">
          <a:xfrm>
            <a:off x="1979712" y="711101"/>
            <a:ext cx="5256212" cy="701675"/>
          </a:xfrm>
          <a:prstGeom prst="rect">
            <a:avLst/>
          </a:prstGeom>
          <a:noFill/>
          <a:ln>
            <a:noFill/>
          </a:ln>
          <a:effectLst>
            <a:prstShdw prst="shdw17" dist="17961" dir="2700000">
              <a:srgbClr val="FFFFCC">
                <a:gamma/>
                <a:shade val="60000"/>
                <a:invGamma/>
              </a:srgbClr>
            </a:prstShdw>
          </a:effectLst>
          <a:extLst/>
        </p:spPr>
        <p:txBody>
          <a:bodyPr>
            <a:spAutoFit/>
          </a:bodyPr>
          <a:lstStyle/>
          <a:p>
            <a:pPr algn="ctr"/>
            <a:r>
              <a:rPr lang="en-US" altLang="zh-CN" sz="4000" dirty="0" smtClean="0">
                <a:solidFill>
                  <a:srgbClr val="0000CC"/>
                </a:solidFill>
                <a:effectLst>
                  <a:outerShdw blurRad="38100" dist="38100" dir="2700000" algn="tl">
                    <a:srgbClr val="000000"/>
                  </a:outerShdw>
                </a:effectLst>
                <a:latin typeface="+mj-lt"/>
                <a:ea typeface="黑体" pitchFamily="49" charset="-122"/>
              </a:rPr>
              <a:t>Outline</a:t>
            </a:r>
            <a:endParaRPr lang="zh-CN" altLang="en-US" sz="4000" dirty="0">
              <a:solidFill>
                <a:srgbClr val="0000CC"/>
              </a:solidFill>
              <a:effectLst>
                <a:outerShdw blurRad="38100" dist="38100" dir="2700000" algn="tl">
                  <a:srgbClr val="000000"/>
                </a:outerShdw>
              </a:effectLst>
              <a:latin typeface="+mj-lt"/>
              <a:ea typeface="黑体" pitchFamily="49" charset="-122"/>
            </a:endParaRPr>
          </a:p>
        </p:txBody>
      </p:sp>
      <p:sp>
        <p:nvSpPr>
          <p:cNvPr id="6" name="TextBox 5"/>
          <p:cNvSpPr txBox="1"/>
          <p:nvPr/>
        </p:nvSpPr>
        <p:spPr>
          <a:xfrm>
            <a:off x="2555776" y="4149080"/>
            <a:ext cx="4752528" cy="615553"/>
          </a:xfrm>
          <a:prstGeom prst="rect">
            <a:avLst/>
          </a:prstGeom>
          <a:solidFill>
            <a:schemeClr val="bg1"/>
          </a:solidFill>
        </p:spPr>
        <p:txBody>
          <a:bodyPr wrap="square" rtlCol="0">
            <a:spAutoFit/>
          </a:bodyPr>
          <a:lstStyle/>
          <a:p>
            <a:pPr marL="285750" indent="-285750">
              <a:lnSpc>
                <a:spcPct val="150000"/>
              </a:lnSpc>
              <a:buFont typeface="Wingdings" pitchFamily="2" charset="2"/>
              <a:buChar char="Ø"/>
            </a:pPr>
            <a:r>
              <a:rPr lang="en-US" altLang="zh-CN" sz="2400" b="1" dirty="0" smtClean="0">
                <a:solidFill>
                  <a:srgbClr val="C00000"/>
                </a:solidFill>
              </a:rPr>
              <a:t>The Way We Work</a:t>
            </a:r>
          </a:p>
        </p:txBody>
      </p:sp>
    </p:spTree>
    <p:extLst>
      <p:ext uri="{BB962C8B-B14F-4D97-AF65-F5344CB8AC3E}">
        <p14:creationId xmlns:p14="http://schemas.microsoft.com/office/powerpoint/2010/main" val="480137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25" y="4797152"/>
            <a:ext cx="2898775" cy="2060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kx="-3284103" algn="br" rotWithShape="0">
                    <a:srgbClr val="007A5C">
                      <a:alpha val="50000"/>
                    </a:srgbClr>
                  </a:outerShdw>
                </a:effectLst>
              </a14:hiddenEffects>
            </a:ext>
          </a:extLst>
        </p:spPr>
      </p:pic>
      <p:pic>
        <p:nvPicPr>
          <p:cNvPr id="6" name="Picture 5" descr="H:\operation_flow\rainstorm_risk_result\risk_10081820_02.gif"/>
          <p:cNvPicPr>
            <a:picLocks noChangeArrowheads="1"/>
          </p:cNvPicPr>
          <p:nvPr/>
        </p:nvPicPr>
        <p:blipFill>
          <a:blip r:embed="rId4" cstate="print">
            <a:extLst>
              <a:ext uri="{28A0092B-C50C-407E-A947-70E740481C1C}">
                <a14:useLocalDpi xmlns:a14="http://schemas.microsoft.com/office/drawing/2010/main" val="0"/>
              </a:ext>
            </a:extLst>
          </a:blip>
          <a:srcRect l="3110" t="6250" r="3627" b="6248"/>
          <a:stretch>
            <a:fillRect/>
          </a:stretch>
        </p:blipFill>
        <p:spPr bwMode="auto">
          <a:xfrm>
            <a:off x="0" y="4724400"/>
            <a:ext cx="2981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0" y="4365625"/>
            <a:ext cx="2817813" cy="239713"/>
          </a:xfrm>
          <a:prstGeom prst="rect">
            <a:avLst/>
          </a:prstGeom>
          <a:noFill/>
          <a:ln>
            <a:noFill/>
          </a:ln>
          <a:extLst>
            <a:ext uri="{909E8E84-426E-40dd-AFC4-6F175D3DCCD1}">
              <a14:hiddenFill xmlns:a14="http://schemas.microsoft.com/office/drawing/2010/main">
                <a:solidFill>
                  <a:srgbClr val="60606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algn="l" eaLnBrk="1" hangingPunct="1"/>
            <a:r>
              <a:rPr lang="en-US" altLang="zh-CN" sz="1200" b="1">
                <a:solidFill>
                  <a:schemeClr val="accent2"/>
                </a:solidFill>
                <a:ea typeface="仿宋_GB2312" pitchFamily="49" charset="-122"/>
              </a:rPr>
              <a:t>Rainstorm Hazard Risk Assessment</a:t>
            </a:r>
            <a:endParaRPr lang="zh-CN" altLang="en-US" sz="1200" b="1">
              <a:solidFill>
                <a:schemeClr val="accent2"/>
              </a:solidFill>
              <a:ea typeface="仿宋_GB2312" pitchFamily="49" charset="-122"/>
            </a:endParaRPr>
          </a:p>
        </p:txBody>
      </p:sp>
      <p:pic>
        <p:nvPicPr>
          <p:cNvPr id="8"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4797152"/>
            <a:ext cx="2879725" cy="20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3131840" y="4340969"/>
            <a:ext cx="2952601" cy="461665"/>
          </a:xfrm>
          <a:prstGeom prst="rect">
            <a:avLst/>
          </a:prstGeom>
          <a:noFill/>
          <a:ln>
            <a:noFill/>
          </a:ln>
          <a:extLst>
            <a:ext uri="{909E8E84-426E-40dd-AFC4-6F175D3DCCD1}">
              <a14:hiddenFill xmlns:a14="http://schemas.microsoft.com/office/drawing/2010/main">
                <a:solidFill>
                  <a:srgbClr val="606060"/>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algn="ctr" eaLnBrk="1" hangingPunct="1"/>
            <a:r>
              <a:rPr lang="en-US" altLang="zh-CN" sz="1200" b="1" dirty="0">
                <a:solidFill>
                  <a:schemeClr val="accent2"/>
                </a:solidFill>
                <a:ea typeface="仿宋_GB2312" pitchFamily="49" charset="-122"/>
              </a:rPr>
              <a:t>Rainstorm Hazard Risk Assessment Induced By Typhoon</a:t>
            </a:r>
            <a:endParaRPr lang="zh-CN" altLang="en-US" sz="1200" b="1" dirty="0">
              <a:solidFill>
                <a:schemeClr val="accent2"/>
              </a:solidFill>
              <a:ea typeface="仿宋_GB2312" pitchFamily="49" charset="-122"/>
            </a:endParaRPr>
          </a:p>
        </p:txBody>
      </p:sp>
      <p:sp>
        <p:nvSpPr>
          <p:cNvPr id="10" name="Rectangle 3"/>
          <p:cNvSpPr txBox="1">
            <a:spLocks noChangeArrowheads="1"/>
          </p:cNvSpPr>
          <p:nvPr/>
        </p:nvSpPr>
        <p:spPr bwMode="auto">
          <a:xfrm>
            <a:off x="395536" y="692696"/>
            <a:ext cx="8424863" cy="3536641"/>
          </a:xfrm>
          <a:prstGeom prst="rect">
            <a:avLst/>
          </a:prstGeom>
          <a:solidFill>
            <a:srgbClr val="FFFF99"/>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Bef>
                <a:spcPts val="600"/>
              </a:spcBef>
              <a:buClr>
                <a:srgbClr val="FF0000"/>
              </a:buClr>
              <a:buNone/>
            </a:pPr>
            <a:r>
              <a:rPr lang="en-US" altLang="zh-CN" sz="2200" b="1" dirty="0" smtClean="0">
                <a:solidFill>
                  <a:srgbClr val="C00000"/>
                </a:solidFill>
              </a:rPr>
              <a:t>Analyses hazard and provides information</a:t>
            </a:r>
            <a:endParaRPr lang="zh-CN" altLang="en-US" sz="2200" b="1" dirty="0">
              <a:solidFill>
                <a:srgbClr val="C00000"/>
              </a:solidFill>
              <a:ea typeface="楷体_GB2312" pitchFamily="49" charset="-122"/>
              <a:cs typeface="Arial" pitchFamily="34" charset="0"/>
            </a:endParaRPr>
          </a:p>
          <a:p>
            <a:pPr algn="just">
              <a:spcBef>
                <a:spcPts val="600"/>
              </a:spcBef>
              <a:buClr>
                <a:srgbClr val="FF0000"/>
              </a:buClr>
              <a:buFont typeface="Wingdings" pitchFamily="2" charset="2"/>
              <a:buChar char="Ø"/>
            </a:pPr>
            <a:r>
              <a:rPr lang="en-US" altLang="zh-CN" sz="2200" b="1" dirty="0">
                <a:solidFill>
                  <a:srgbClr val="0000FF"/>
                </a:solidFill>
              </a:rPr>
              <a:t>Disaster monitoring, detection and </a:t>
            </a:r>
            <a:r>
              <a:rPr lang="en-US" altLang="zh-CN" sz="2200" b="1" dirty="0" smtClean="0">
                <a:solidFill>
                  <a:srgbClr val="0000FF"/>
                </a:solidFill>
              </a:rPr>
              <a:t>forecast</a:t>
            </a:r>
          </a:p>
          <a:p>
            <a:pPr algn="just">
              <a:spcBef>
                <a:spcPts val="600"/>
              </a:spcBef>
              <a:buClr>
                <a:srgbClr val="FF0000"/>
              </a:buClr>
              <a:buFont typeface="Wingdings" pitchFamily="2" charset="2"/>
              <a:buChar char="Ø"/>
            </a:pPr>
            <a:r>
              <a:rPr lang="en-US" altLang="zh-CN" sz="2200" b="1" dirty="0" smtClean="0">
                <a:solidFill>
                  <a:srgbClr val="0000FF"/>
                </a:solidFill>
              </a:rPr>
              <a:t>Assess vulnerability to climate disasters</a:t>
            </a:r>
          </a:p>
          <a:p>
            <a:pPr algn="just">
              <a:spcBef>
                <a:spcPts val="600"/>
              </a:spcBef>
              <a:buClr>
                <a:srgbClr val="FF0000"/>
              </a:buClr>
              <a:buFont typeface="Wingdings" pitchFamily="2" charset="2"/>
              <a:buChar char="Ø"/>
            </a:pPr>
            <a:r>
              <a:rPr lang="en-US" altLang="zh-CN" sz="2200" b="1" dirty="0" smtClean="0">
                <a:solidFill>
                  <a:srgbClr val="0000FF"/>
                </a:solidFill>
              </a:rPr>
              <a:t>Establish meteorological disaster assessment system</a:t>
            </a:r>
          </a:p>
          <a:p>
            <a:pPr algn="just">
              <a:spcBef>
                <a:spcPts val="600"/>
              </a:spcBef>
              <a:buClr>
                <a:srgbClr val="FF0000"/>
              </a:buClr>
              <a:buFont typeface="Wingdings" pitchFamily="2" charset="2"/>
              <a:buChar char="Ø"/>
            </a:pPr>
            <a:r>
              <a:rPr lang="en-US" altLang="zh-CN" sz="2200" b="1" dirty="0" smtClean="0">
                <a:solidFill>
                  <a:srgbClr val="0000FF"/>
                </a:solidFill>
              </a:rPr>
              <a:t>Publish alert information</a:t>
            </a:r>
          </a:p>
          <a:p>
            <a:pPr algn="just">
              <a:spcBef>
                <a:spcPts val="600"/>
              </a:spcBef>
              <a:buClr>
                <a:srgbClr val="FF0000"/>
              </a:buClr>
              <a:buFont typeface="Wingdings" pitchFamily="2" charset="2"/>
              <a:buChar char="Ø"/>
            </a:pPr>
            <a:r>
              <a:rPr lang="en-US" altLang="zh-CN" sz="2200" b="1" dirty="0" smtClean="0">
                <a:solidFill>
                  <a:srgbClr val="0000FF"/>
                </a:solidFill>
                <a:cs typeface="Arial" pitchFamily="34" charset="0"/>
              </a:rPr>
              <a:t>《Meteorological Disaster Risk Management Approach》&amp;《Technical Guidance on Meteorological Disaster Risk Assessment》</a:t>
            </a:r>
          </a:p>
          <a:p>
            <a:pPr algn="just">
              <a:spcBef>
                <a:spcPts val="0"/>
              </a:spcBef>
              <a:buClr>
                <a:srgbClr val="FF0000"/>
              </a:buClr>
              <a:buFont typeface="Wingdings" pitchFamily="2" charset="2"/>
              <a:buChar char="Ø"/>
            </a:pPr>
            <a:r>
              <a:rPr lang="en-US" altLang="zh-CN" sz="2200" b="1" dirty="0" smtClean="0">
                <a:solidFill>
                  <a:srgbClr val="0000FF"/>
                </a:solidFill>
                <a:cs typeface="Arial" pitchFamily="34" charset="0"/>
              </a:rPr>
              <a:t>……</a:t>
            </a:r>
          </a:p>
        </p:txBody>
      </p:sp>
      <p:sp>
        <p:nvSpPr>
          <p:cNvPr id="11" name="Rectangle 10"/>
          <p:cNvSpPr>
            <a:spLocks/>
          </p:cNvSpPr>
          <p:nvPr/>
        </p:nvSpPr>
        <p:spPr bwMode="auto">
          <a:xfrm>
            <a:off x="6443663" y="4412977"/>
            <a:ext cx="2700337" cy="456183"/>
          </a:xfrm>
          <a:prstGeom prst="rect">
            <a:avLst/>
          </a:prstGeom>
          <a:noFill/>
          <a:ln>
            <a:noFill/>
          </a:ln>
          <a:extLst>
            <a:ext uri="{909E8E84-426E-40dd-AFC4-6F175D3DCCD1}">
              <a14:hiddenFill xmlns:a14="http://schemas.microsoft.com/office/drawing/2010/main">
                <a:solidFill>
                  <a:srgbClr val="595959"/>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100000"/>
              </a:lnSpc>
            </a:pPr>
            <a:r>
              <a:rPr lang="en-US" altLang="zh-CN" sz="1200" b="1" dirty="0">
                <a:solidFill>
                  <a:schemeClr val="accent2"/>
                </a:solidFill>
                <a:ea typeface="仿宋_GB2312" pitchFamily="49" charset="-122"/>
              </a:rPr>
              <a:t>Heavy Rain and Flood </a:t>
            </a:r>
            <a:r>
              <a:rPr lang="en-GB" altLang="zh-CN" sz="1200" b="1" dirty="0">
                <a:solidFill>
                  <a:schemeClr val="accent2"/>
                </a:solidFill>
                <a:ea typeface="仿宋_GB2312" pitchFamily="49" charset="-122"/>
              </a:rPr>
              <a:t> Risk Zonation</a:t>
            </a:r>
            <a:endParaRPr lang="en-US" altLang="zh-CN" sz="1200" b="1" dirty="0">
              <a:solidFill>
                <a:schemeClr val="accent2"/>
              </a:solidFill>
              <a:ea typeface="仿宋_GB2312" pitchFamily="49" charset="-122"/>
            </a:endParaRPr>
          </a:p>
        </p:txBody>
      </p:sp>
    </p:spTree>
    <p:extLst>
      <p:ext uri="{BB962C8B-B14F-4D97-AF65-F5344CB8AC3E}">
        <p14:creationId xmlns:p14="http://schemas.microsoft.com/office/powerpoint/2010/main" val="24920321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灯片编号占位符 5"/>
          <p:cNvSpPr>
            <a:spLocks noGrp="1"/>
          </p:cNvSpPr>
          <p:nvPr>
            <p:ph type="sldNum" sz="quarter" idx="12"/>
          </p:nvPr>
        </p:nvSpPr>
        <p:spPr bwMode="auto">
          <a:xfrm>
            <a:off x="457200" y="6245225"/>
            <a:ext cx="2133600" cy="476250"/>
          </a:xfrm>
          <a:ln>
            <a:miter lim="800000"/>
            <a:headEnd/>
            <a:tailEnd/>
          </a:ln>
        </p:spPr>
        <p:txBody>
          <a:bodyPr wrap="square" numCol="1" anchorCtr="0" compatLnSpc="1">
            <a:prstTxWarp prst="textNoShape">
              <a:avLst/>
            </a:prstTxWarp>
          </a:bodyPr>
          <a:lstStyle/>
          <a:p>
            <a:pPr algn="l" eaLnBrk="1" fontAlgn="base" hangingPunct="1">
              <a:spcBef>
                <a:spcPct val="0"/>
              </a:spcBef>
              <a:spcAft>
                <a:spcPct val="0"/>
              </a:spcAft>
              <a:defRPr/>
            </a:pPr>
            <a:fld id="{408D222B-154C-44E8-A409-C9C85AABB6B3}" type="slidenum">
              <a:rPr lang="en-US" altLang="zh-CN" sz="1400" smtClean="0">
                <a:solidFill>
                  <a:schemeClr val="tx1"/>
                </a:solidFill>
                <a:latin typeface="Arial" pitchFamily="34" charset="0"/>
              </a:rPr>
              <a:pPr algn="l" eaLnBrk="1" fontAlgn="base" hangingPunct="1">
                <a:spcBef>
                  <a:spcPct val="0"/>
                </a:spcBef>
                <a:spcAft>
                  <a:spcPct val="0"/>
                </a:spcAft>
                <a:defRPr/>
              </a:pPr>
              <a:t>27</a:t>
            </a:fld>
            <a:endParaRPr lang="en-US" altLang="zh-CN" sz="1400" dirty="0" smtClean="0">
              <a:solidFill>
                <a:schemeClr val="tx1"/>
              </a:solidFill>
              <a:latin typeface="Arial" pitchFamily="34" charset="0"/>
            </a:endParaRPr>
          </a:p>
        </p:txBody>
      </p:sp>
      <p:sp>
        <p:nvSpPr>
          <p:cNvPr id="11267" name="TextBox 3"/>
          <p:cNvSpPr txBox="1">
            <a:spLocks noChangeArrowheads="1"/>
          </p:cNvSpPr>
          <p:nvPr/>
        </p:nvSpPr>
        <p:spPr bwMode="auto">
          <a:xfrm>
            <a:off x="539552" y="764704"/>
            <a:ext cx="78857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zh-CN"/>
            </a:defPPr>
            <a:lvl1pPr fontAlgn="base">
              <a:spcBef>
                <a:spcPct val="0"/>
              </a:spcBef>
              <a:spcAft>
                <a:spcPct val="0"/>
              </a:spcAft>
              <a:defRPr sz="2400">
                <a:solidFill>
                  <a:srgbClr val="0000FF"/>
                </a:solidFill>
                <a:effectLst>
                  <a:outerShdw blurRad="38100" dist="38100" dir="2700000" algn="tl">
                    <a:srgbClr val="000000"/>
                  </a:outerShdw>
                </a:effectLst>
                <a:latin typeface="+mj-lt"/>
                <a:ea typeface="ＭＳ Ｐゴシック" pitchFamily="34" charset="-128"/>
                <a:cs typeface="ＭＳ Ｐゴシック" pitchFamily="-65" charset="-128"/>
              </a:defRPr>
            </a:lvl1pPr>
          </a:lstStyle>
          <a:p>
            <a:pPr algn="ctr"/>
            <a:r>
              <a:rPr lang="en-US" altLang="zh-CN" dirty="0" smtClean="0">
                <a:solidFill>
                  <a:srgbClr val="FF0000"/>
                </a:solidFill>
              </a:rPr>
              <a:t>Reports on China </a:t>
            </a:r>
            <a:r>
              <a:rPr lang="en-US" altLang="zh-CN" dirty="0">
                <a:solidFill>
                  <a:srgbClr val="FF0000"/>
                </a:solidFill>
              </a:rPr>
              <a:t>Climate </a:t>
            </a:r>
            <a:r>
              <a:rPr lang="en-US" altLang="zh-CN" dirty="0" smtClean="0">
                <a:solidFill>
                  <a:srgbClr val="FF0000"/>
                </a:solidFill>
              </a:rPr>
              <a:t>and Climate </a:t>
            </a:r>
            <a:r>
              <a:rPr lang="en-US" altLang="zh-CN" dirty="0">
                <a:solidFill>
                  <a:srgbClr val="FF0000"/>
                </a:solidFill>
              </a:rPr>
              <a:t>Impacts</a:t>
            </a:r>
            <a:endParaRPr lang="zh-CN" altLang="en-US" dirty="0">
              <a:solidFill>
                <a:srgbClr val="FF0000"/>
              </a:solidFill>
            </a:endParaRPr>
          </a:p>
        </p:txBody>
      </p:sp>
      <p:pic>
        <p:nvPicPr>
          <p:cNvPr id="11268" name="Picture 9" descr="\\Pe04\业务产品\年评价及公报\2010年中国气候公报-封面.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362124"/>
            <a:ext cx="4173538"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9" name="Object 2"/>
          <p:cNvGraphicFramePr>
            <a:graphicFrameLocks noChangeAspect="1"/>
          </p:cNvGraphicFramePr>
          <p:nvPr>
            <p:extLst>
              <p:ext uri="{D42A27DB-BD31-4B8C-83A1-F6EECF244321}">
                <p14:modId xmlns:p14="http://schemas.microsoft.com/office/powerpoint/2010/main" val="1619165591"/>
              </p:ext>
            </p:extLst>
          </p:nvPr>
        </p:nvGraphicFramePr>
        <p:xfrm>
          <a:off x="6315397" y="2921000"/>
          <a:ext cx="2505075" cy="3460750"/>
        </p:xfrm>
        <a:graphic>
          <a:graphicData uri="http://schemas.openxmlformats.org/presentationml/2006/ole">
            <mc:AlternateContent xmlns:mc="http://schemas.openxmlformats.org/markup-compatibility/2006">
              <mc:Choice xmlns:v="urn:schemas-microsoft-com:vml" Requires="v">
                <p:oleObj spid="_x0000_s7279" name="Photo Editor 照片" r:id="rId5" imgW="11631649" imgH="16057143" progId="">
                  <p:embed/>
                </p:oleObj>
              </mc:Choice>
              <mc:Fallback>
                <p:oleObj name="Photo Editor 照片" r:id="rId5" imgW="11631649" imgH="1605714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5397" y="2921000"/>
                        <a:ext cx="2505075"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27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3470275"/>
            <a:ext cx="221932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6"/>
          <p:cNvSpPr txBox="1">
            <a:spLocks noChangeArrowheads="1"/>
          </p:cNvSpPr>
          <p:nvPr/>
        </p:nvSpPr>
        <p:spPr bwMode="auto">
          <a:xfrm>
            <a:off x="35496" y="1450519"/>
            <a:ext cx="4572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buClr>
                <a:srgbClr val="FF0000"/>
              </a:buClr>
              <a:buFont typeface="Wingdings" pitchFamily="2" charset="2"/>
              <a:buChar char="Ø"/>
            </a:pPr>
            <a:r>
              <a:rPr lang="en-US" altLang="zh-CN" sz="2000" b="1" dirty="0">
                <a:ea typeface="华文楷体" pitchFamily="2" charset="-122"/>
              </a:rPr>
              <a:t>  China Climate Bulletin</a:t>
            </a:r>
          </a:p>
          <a:p>
            <a:pPr eaLnBrk="1" hangingPunct="1">
              <a:buClr>
                <a:srgbClr val="FF0000"/>
              </a:buClr>
              <a:buFont typeface="Wingdings" pitchFamily="2" charset="2"/>
              <a:buChar char="Ø"/>
            </a:pPr>
            <a:r>
              <a:rPr lang="en-US" altLang="zh-CN" sz="2000" b="1" dirty="0">
                <a:ea typeface="华文楷体" pitchFamily="2" charset="-122"/>
              </a:rPr>
              <a:t>  Climate Impact </a:t>
            </a:r>
            <a:r>
              <a:rPr lang="en-US" altLang="zh-CN" sz="2000" b="1" dirty="0" smtClean="0">
                <a:ea typeface="华文楷体" pitchFamily="2" charset="-122"/>
              </a:rPr>
              <a:t>Assessment</a:t>
            </a:r>
            <a:endParaRPr lang="en-US" altLang="zh-CN" sz="2000" b="1" dirty="0">
              <a:ea typeface="华文楷体" pitchFamily="2" charset="-122"/>
            </a:endParaRPr>
          </a:p>
          <a:p>
            <a:pPr marL="900000" lvl="1" indent="-342900" eaLnBrk="1" hangingPunct="1">
              <a:buFont typeface="Vrinda" pitchFamily="34" charset="0"/>
              <a:buChar char="-"/>
            </a:pPr>
            <a:r>
              <a:rPr lang="en-US" altLang="zh-CN" sz="2000" b="1" dirty="0">
                <a:ea typeface="华文楷体" pitchFamily="2" charset="-122"/>
              </a:rPr>
              <a:t>Climate and agriculture</a:t>
            </a:r>
          </a:p>
          <a:p>
            <a:pPr marL="900000" lvl="1" indent="-342900" eaLnBrk="1" hangingPunct="1">
              <a:buFont typeface="Vrinda" pitchFamily="34" charset="0"/>
              <a:buChar char="-"/>
            </a:pPr>
            <a:r>
              <a:rPr lang="en-US" altLang="zh-CN" sz="2000" b="1" dirty="0">
                <a:ea typeface="华文楷体" pitchFamily="2" charset="-122"/>
              </a:rPr>
              <a:t>Climate and water</a:t>
            </a:r>
          </a:p>
          <a:p>
            <a:pPr marL="900000" lvl="1" indent="-342900" eaLnBrk="1" hangingPunct="1">
              <a:buFont typeface="Vrinda" pitchFamily="34" charset="0"/>
              <a:buChar char="-"/>
            </a:pPr>
            <a:r>
              <a:rPr lang="en-US" altLang="zh-CN" sz="2000" b="1" dirty="0">
                <a:ea typeface="华文楷体" pitchFamily="2" charset="-122"/>
              </a:rPr>
              <a:t>Climate and energy  </a:t>
            </a:r>
          </a:p>
          <a:p>
            <a:pPr marL="900000" lvl="1" indent="-342900" eaLnBrk="1" hangingPunct="1">
              <a:buFont typeface="Vrinda" pitchFamily="34" charset="0"/>
              <a:buChar char="-"/>
            </a:pPr>
            <a:r>
              <a:rPr lang="en-US" altLang="zh-CN" sz="2000" b="1" dirty="0">
                <a:ea typeface="华文楷体" pitchFamily="2" charset="-122"/>
              </a:rPr>
              <a:t>Climate and transportation</a:t>
            </a:r>
          </a:p>
          <a:p>
            <a:pPr marL="900000" lvl="1" indent="-342900" eaLnBrk="1" hangingPunct="1">
              <a:buFont typeface="Vrinda" pitchFamily="34" charset="0"/>
              <a:buChar char="-"/>
            </a:pPr>
            <a:r>
              <a:rPr lang="en-US" altLang="zh-CN" sz="2000" b="1" dirty="0">
                <a:ea typeface="华文楷体" pitchFamily="2" charset="-122"/>
              </a:rPr>
              <a:t>Climate and human health</a:t>
            </a:r>
          </a:p>
          <a:p>
            <a:pPr marL="900000" lvl="1" indent="-342900" eaLnBrk="1" hangingPunct="1">
              <a:buFont typeface="Vrinda" pitchFamily="34" charset="0"/>
              <a:buChar char="-"/>
            </a:pPr>
            <a:r>
              <a:rPr lang="en-US" altLang="zh-CN" sz="2000" b="1" dirty="0">
                <a:ea typeface="华文楷体" pitchFamily="2" charset="-122"/>
              </a:rPr>
              <a:t>Climate and air quality</a:t>
            </a:r>
          </a:p>
        </p:txBody>
      </p:sp>
      <p:pic>
        <p:nvPicPr>
          <p:cNvPr id="11272" name="Picture 4" descr="E:\(18)973jiang\973会议2010416\picture\20100325051644694[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675" y="4759325"/>
            <a:ext cx="15462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图片 5" descr="长江三峡库区2-1.jpg"/>
          <p:cNvPicPr>
            <a:picLocks noChangeAspect="1"/>
          </p:cNvPicPr>
          <p:nvPr/>
        </p:nvPicPr>
        <p:blipFill>
          <a:blip r:embed="rId9">
            <a:extLst>
              <a:ext uri="{28A0092B-C50C-407E-A947-70E740481C1C}">
                <a14:useLocalDpi xmlns:a14="http://schemas.microsoft.com/office/drawing/2010/main" val="0"/>
              </a:ext>
            </a:extLst>
          </a:blip>
          <a:srcRect l="14835" t="11458" r="14835" b="17708"/>
          <a:stretch>
            <a:fillRect/>
          </a:stretch>
        </p:blipFill>
        <p:spPr bwMode="auto">
          <a:xfrm>
            <a:off x="2123728" y="4056063"/>
            <a:ext cx="1981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9096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图片 7" descr="pic 067副本.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4365104"/>
            <a:ext cx="2843809"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ChangeArrowheads="1"/>
          </p:cNvSpPr>
          <p:nvPr/>
        </p:nvSpPr>
        <p:spPr bwMode="auto">
          <a:xfrm>
            <a:off x="287512" y="1700808"/>
            <a:ext cx="8856984"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2000" b="1" dirty="0" smtClean="0">
                <a:solidFill>
                  <a:srgbClr val="000066"/>
                </a:solidFill>
                <a:ea typeface="宋体" pitchFamily="2" charset="-122"/>
              </a:rPr>
              <a:t>CMA </a:t>
            </a:r>
            <a:r>
              <a:rPr lang="en-US" altLang="zh-CN" sz="2000" b="1" dirty="0">
                <a:solidFill>
                  <a:srgbClr val="000066"/>
                </a:solidFill>
                <a:ea typeface="宋体" pitchFamily="2" charset="-122"/>
              </a:rPr>
              <a:t>and</a:t>
            </a:r>
            <a:r>
              <a:rPr kumimoji="1" lang="en-US" altLang="zh-CN" sz="2000" b="1" dirty="0">
                <a:solidFill>
                  <a:srgbClr val="FF0066"/>
                </a:solidFill>
                <a:ea typeface="宋体" pitchFamily="2" charset="-122"/>
              </a:rPr>
              <a:t> Ministry of Land and Resources: </a:t>
            </a:r>
            <a:r>
              <a:rPr lang="en-US" altLang="zh-CN" sz="2000" b="1" dirty="0">
                <a:solidFill>
                  <a:srgbClr val="000099"/>
                </a:solidFill>
                <a:ea typeface="宋体" pitchFamily="2" charset="-122"/>
              </a:rPr>
              <a:t>geological disasters </a:t>
            </a:r>
            <a:r>
              <a:rPr lang="en-US" altLang="zh-CN" sz="2000" b="1" dirty="0" smtClean="0">
                <a:solidFill>
                  <a:srgbClr val="000099"/>
                </a:solidFill>
                <a:ea typeface="宋体" pitchFamily="2" charset="-122"/>
              </a:rPr>
              <a:t>outlook</a:t>
            </a:r>
          </a:p>
          <a:p>
            <a:r>
              <a:rPr lang="en-US" altLang="zh-CN" sz="2000" b="1" dirty="0" smtClean="0">
                <a:solidFill>
                  <a:srgbClr val="000066"/>
                </a:solidFill>
                <a:ea typeface="宋体" pitchFamily="2" charset="-122"/>
              </a:rPr>
              <a:t>CMA </a:t>
            </a:r>
            <a:r>
              <a:rPr lang="en-US" altLang="zh-CN" sz="2000" b="1" dirty="0">
                <a:solidFill>
                  <a:srgbClr val="000066"/>
                </a:solidFill>
                <a:ea typeface="宋体" pitchFamily="2" charset="-122"/>
              </a:rPr>
              <a:t>and</a:t>
            </a:r>
            <a:r>
              <a:rPr kumimoji="1" lang="en-US" altLang="zh-CN" sz="2000" b="1" dirty="0">
                <a:solidFill>
                  <a:srgbClr val="FF0066"/>
                </a:solidFill>
                <a:ea typeface="宋体" pitchFamily="2" charset="-122"/>
              </a:rPr>
              <a:t> National Forestry Bureau: </a:t>
            </a:r>
            <a:r>
              <a:rPr lang="en-US" altLang="zh-CN" sz="2000" b="1" dirty="0">
                <a:solidFill>
                  <a:srgbClr val="000099"/>
                </a:solidFill>
                <a:ea typeface="宋体" pitchFamily="2" charset="-122"/>
              </a:rPr>
              <a:t>dust storm climate prediction,</a:t>
            </a:r>
            <a:r>
              <a:rPr kumimoji="1" lang="en-US" altLang="zh-CN" sz="2000" b="1" dirty="0">
                <a:solidFill>
                  <a:srgbClr val="FF0066"/>
                </a:solidFill>
                <a:ea typeface="宋体" pitchFamily="2" charset="-122"/>
              </a:rPr>
              <a:t> </a:t>
            </a:r>
            <a:r>
              <a:rPr lang="en-US" altLang="zh-CN" sz="2000" b="1" dirty="0">
                <a:solidFill>
                  <a:srgbClr val="000099"/>
                </a:solidFill>
                <a:ea typeface="宋体" pitchFamily="2" charset="-122"/>
              </a:rPr>
              <a:t>seasonal climate rank of forest fire risk prediction </a:t>
            </a:r>
            <a:r>
              <a:rPr lang="en-US" altLang="zh-CN" sz="2000" b="1" dirty="0">
                <a:solidFill>
                  <a:srgbClr val="000066"/>
                </a:solidFill>
                <a:ea typeface="宋体" pitchFamily="2" charset="-122"/>
              </a:rPr>
              <a:t>;</a:t>
            </a:r>
          </a:p>
          <a:p>
            <a:pPr algn="l">
              <a:lnSpc>
                <a:spcPct val="100000"/>
              </a:lnSpc>
            </a:pPr>
            <a:r>
              <a:rPr lang="en-US" altLang="zh-CN" sz="2000" b="1" dirty="0" smtClean="0">
                <a:solidFill>
                  <a:srgbClr val="000066"/>
                </a:solidFill>
                <a:ea typeface="宋体" pitchFamily="2" charset="-122"/>
              </a:rPr>
              <a:t>CMA </a:t>
            </a:r>
            <a:r>
              <a:rPr lang="en-US" altLang="zh-CN" sz="2000" b="1" dirty="0">
                <a:solidFill>
                  <a:srgbClr val="000066"/>
                </a:solidFill>
                <a:ea typeface="宋体" pitchFamily="2" charset="-122"/>
              </a:rPr>
              <a:t>and</a:t>
            </a:r>
            <a:r>
              <a:rPr kumimoji="1" lang="en-US" altLang="zh-CN" sz="2000" b="1" dirty="0">
                <a:solidFill>
                  <a:srgbClr val="FF0066"/>
                </a:solidFill>
                <a:ea typeface="宋体" pitchFamily="2" charset="-122"/>
              </a:rPr>
              <a:t> Ministry of Water Resources:</a:t>
            </a:r>
            <a:r>
              <a:rPr lang="en-US" altLang="zh-CN" sz="2000" b="1" dirty="0">
                <a:solidFill>
                  <a:srgbClr val="000066"/>
                </a:solidFill>
                <a:ea typeface="宋体" pitchFamily="2" charset="-122"/>
              </a:rPr>
              <a:t> climate prediction consulting meeting for summer season; </a:t>
            </a:r>
          </a:p>
          <a:p>
            <a:pPr algn="l">
              <a:lnSpc>
                <a:spcPct val="100000"/>
              </a:lnSpc>
            </a:pPr>
            <a:r>
              <a:rPr lang="en-US" altLang="zh-CN" sz="2000" b="1" dirty="0">
                <a:solidFill>
                  <a:srgbClr val="000066"/>
                </a:solidFill>
                <a:ea typeface="宋体" pitchFamily="2" charset="-122"/>
              </a:rPr>
              <a:t>CMA and</a:t>
            </a:r>
            <a:r>
              <a:rPr kumimoji="1" lang="en-US" altLang="zh-CN" sz="2000" b="1" dirty="0">
                <a:solidFill>
                  <a:srgbClr val="FF0066"/>
                </a:solidFill>
                <a:ea typeface="宋体" pitchFamily="2" charset="-122"/>
              </a:rPr>
              <a:t> Ministry of Agriculture: </a:t>
            </a:r>
            <a:r>
              <a:rPr lang="en-US" altLang="zh-CN" sz="2000" b="1" dirty="0">
                <a:solidFill>
                  <a:srgbClr val="000066"/>
                </a:solidFill>
                <a:ea typeface="宋体" pitchFamily="2" charset="-122"/>
              </a:rPr>
              <a:t>early frost prediction for autumn season and its impacting assessment ;</a:t>
            </a:r>
          </a:p>
          <a:p>
            <a:pPr algn="l">
              <a:lnSpc>
                <a:spcPct val="100000"/>
              </a:lnSpc>
            </a:pPr>
            <a:r>
              <a:rPr lang="en-US" altLang="zh-CN" b="1" dirty="0" smtClean="0">
                <a:solidFill>
                  <a:srgbClr val="000099"/>
                </a:solidFill>
                <a:ea typeface="宋体" pitchFamily="2" charset="-122"/>
              </a:rPr>
              <a:t>…...</a:t>
            </a:r>
            <a:endParaRPr lang="en-US" altLang="zh-CN" b="1" dirty="0">
              <a:solidFill>
                <a:srgbClr val="000099"/>
              </a:solidFill>
              <a:ea typeface="宋体" pitchFamily="2" charset="-122"/>
            </a:endParaRPr>
          </a:p>
        </p:txBody>
      </p:sp>
      <p:pic>
        <p:nvPicPr>
          <p:cNvPr id="123909" name="Picture 5" descr="ncc-201003310243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365104"/>
            <a:ext cx="3096344" cy="2492896"/>
          </a:xfrm>
          <a:prstGeom prst="rect">
            <a:avLst/>
          </a:prstGeom>
          <a:noFill/>
          <a:extLst>
            <a:ext uri="{909E8E84-426E-40dd-AFC4-6F175D3DCCD1}">
              <a14:hiddenFill xmlns:a14="http://schemas.microsoft.com/office/drawing/2010/main">
                <a:solidFill>
                  <a:srgbClr val="FFFFFF"/>
                </a:solidFill>
              </a14:hiddenFill>
            </a:ext>
          </a:extLst>
        </p:spPr>
      </p:pic>
      <p:sp>
        <p:nvSpPr>
          <p:cNvPr id="123910" name="Rectangle 6">
            <a:hlinkClick r:id="rId5" action="ppaction://hlinksldjump"/>
          </p:cNvPr>
          <p:cNvSpPr>
            <a:spLocks noChangeArrowheads="1"/>
          </p:cNvSpPr>
          <p:nvPr/>
        </p:nvSpPr>
        <p:spPr bwMode="auto">
          <a:xfrm>
            <a:off x="3207363" y="908720"/>
            <a:ext cx="2302233" cy="56188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120000"/>
              </a:lnSpc>
              <a:spcBef>
                <a:spcPct val="20000"/>
              </a:spcBef>
            </a:pPr>
            <a:r>
              <a:rPr lang="en-US" altLang="zh-CN" sz="2800" b="1" dirty="0" smtClean="0">
                <a:solidFill>
                  <a:srgbClr val="FF0000"/>
                </a:solidFill>
                <a:ea typeface="宋体" pitchFamily="2" charset="-122"/>
              </a:rPr>
              <a:t>Cooperation</a:t>
            </a:r>
            <a:endParaRPr lang="en-US" altLang="zh-CN" sz="2800" b="1" dirty="0">
              <a:solidFill>
                <a:srgbClr val="FF0000"/>
              </a:solidFill>
              <a:ea typeface="宋体" pitchFamily="2" charset="-122"/>
            </a:endParaRPr>
          </a:p>
        </p:txBody>
      </p:sp>
      <p:sp>
        <p:nvSpPr>
          <p:cNvPr id="7" name="矩形 6"/>
          <p:cNvSpPr/>
          <p:nvPr/>
        </p:nvSpPr>
        <p:spPr>
          <a:xfrm>
            <a:off x="2483768" y="44624"/>
            <a:ext cx="4508937" cy="923330"/>
          </a:xfrm>
          <a:prstGeom prst="rect">
            <a:avLst/>
          </a:prstGeom>
        </p:spPr>
        <p:txBody>
          <a:bodyPr wrap="square">
            <a:spAutoFit/>
          </a:bodyPr>
          <a:lstStyle/>
          <a:p>
            <a:pPr>
              <a:lnSpc>
                <a:spcPct val="150000"/>
              </a:lnSpc>
            </a:pPr>
            <a:r>
              <a:rPr lang="en-US" altLang="zh-CN" sz="3600" b="1" i="1" dirty="0">
                <a:solidFill>
                  <a:srgbClr val="0000CC"/>
                </a:solidFill>
              </a:rPr>
              <a:t>The Way We Work</a:t>
            </a:r>
          </a:p>
        </p:txBody>
      </p:sp>
      <p:pic>
        <p:nvPicPr>
          <p:cNvPr id="9" name="Picture 8" descr="W0200806175262406750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3551" y="4365104"/>
            <a:ext cx="3126601"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657249"/>
      </p:ext>
    </p:extLst>
  </p:cSld>
  <p:clrMapOvr>
    <a:masterClrMapping/>
  </p:clrMapOvr>
  <p:transition xmlns:p14="http://schemas.microsoft.com/office/powerpoint/2010/main" advTm="12203"/>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807" r="1807" b="1521"/>
          <a:stretch>
            <a:fillRect/>
          </a:stretch>
        </p:blipFill>
        <p:spPr bwMode="auto">
          <a:xfrm>
            <a:off x="6578600" y="1866900"/>
            <a:ext cx="2314575" cy="24257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6922"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476" y="1694492"/>
            <a:ext cx="20986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9" descr="340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4933950"/>
            <a:ext cx="260191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939" y="4984750"/>
            <a:ext cx="25923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5" name="TextBox 5"/>
          <p:cNvSpPr txBox="1">
            <a:spLocks noChangeArrowheads="1"/>
          </p:cNvSpPr>
          <p:nvPr/>
        </p:nvSpPr>
        <p:spPr bwMode="auto">
          <a:xfrm>
            <a:off x="3509476" y="1335717"/>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eaLnBrk="1" hangingPunct="1">
              <a:lnSpc>
                <a:spcPct val="100000"/>
              </a:lnSpc>
            </a:pPr>
            <a:r>
              <a:rPr lang="en-US" altLang="zh-CN" sz="1800" b="1">
                <a:solidFill>
                  <a:srgbClr val="000000"/>
                </a:solidFill>
                <a:latin typeface="Calibri" pitchFamily="34" charset="0"/>
                <a:ea typeface="宋体" pitchFamily="2" charset="-122"/>
              </a:rPr>
              <a:t>VIC –National Scale</a:t>
            </a:r>
            <a:endParaRPr lang="zh-CN" altLang="en-US" sz="1800" b="1">
              <a:solidFill>
                <a:srgbClr val="000000"/>
              </a:solidFill>
              <a:latin typeface="Calibri" pitchFamily="34" charset="0"/>
              <a:ea typeface="宋体" pitchFamily="2" charset="-122"/>
            </a:endParaRPr>
          </a:p>
        </p:txBody>
      </p:sp>
      <p:sp>
        <p:nvSpPr>
          <p:cNvPr id="166926" name="矩形 7"/>
          <p:cNvSpPr>
            <a:spLocks noChangeArrowheads="1"/>
          </p:cNvSpPr>
          <p:nvPr/>
        </p:nvSpPr>
        <p:spPr bwMode="auto">
          <a:xfrm>
            <a:off x="6450013" y="1125538"/>
            <a:ext cx="2693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0000"/>
              </a:lnSpc>
            </a:pPr>
            <a:r>
              <a:rPr lang="en-US" altLang="zh-CN" sz="1800" b="1">
                <a:solidFill>
                  <a:srgbClr val="000000"/>
                </a:solidFill>
                <a:latin typeface="Calibri" pitchFamily="34" charset="0"/>
                <a:ea typeface="宋体" pitchFamily="2" charset="-122"/>
              </a:rPr>
              <a:t>Monthly Water Balance Model – Four Basins </a:t>
            </a:r>
            <a:endParaRPr lang="zh-CN" altLang="en-US" sz="1800" b="1">
              <a:solidFill>
                <a:srgbClr val="000000"/>
              </a:solidFill>
              <a:latin typeface="Calibri" pitchFamily="34" charset="0"/>
              <a:ea typeface="宋体" pitchFamily="2" charset="-122"/>
            </a:endParaRPr>
          </a:p>
        </p:txBody>
      </p:sp>
      <p:sp>
        <p:nvSpPr>
          <p:cNvPr id="166927" name="TextBox 15"/>
          <p:cNvSpPr txBox="1">
            <a:spLocks noChangeArrowheads="1"/>
          </p:cNvSpPr>
          <p:nvPr/>
        </p:nvSpPr>
        <p:spPr bwMode="auto">
          <a:xfrm>
            <a:off x="755576" y="4581525"/>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eaLnBrk="1" hangingPunct="1">
              <a:lnSpc>
                <a:spcPct val="100000"/>
              </a:lnSpc>
            </a:pPr>
            <a:r>
              <a:rPr lang="en-US" altLang="zh-CN" sz="1800" b="1">
                <a:solidFill>
                  <a:srgbClr val="000000"/>
                </a:solidFill>
                <a:latin typeface="Calibri" pitchFamily="34" charset="0"/>
                <a:ea typeface="宋体" pitchFamily="2" charset="-122"/>
              </a:rPr>
              <a:t>SWAT –Typical Mesoscale Basin</a:t>
            </a:r>
            <a:endParaRPr lang="zh-CN" altLang="en-US" sz="1800" b="1">
              <a:solidFill>
                <a:srgbClr val="000000"/>
              </a:solidFill>
              <a:latin typeface="Calibri" pitchFamily="34" charset="0"/>
              <a:ea typeface="宋体" pitchFamily="2" charset="-122"/>
            </a:endParaRPr>
          </a:p>
        </p:txBody>
      </p:sp>
      <p:sp>
        <p:nvSpPr>
          <p:cNvPr id="166928" name="TextBox 16"/>
          <p:cNvSpPr txBox="1">
            <a:spLocks noChangeArrowheads="1"/>
          </p:cNvSpPr>
          <p:nvPr/>
        </p:nvSpPr>
        <p:spPr bwMode="auto">
          <a:xfrm>
            <a:off x="5667375" y="4506913"/>
            <a:ext cx="2649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eaLnBrk="1" hangingPunct="1">
              <a:lnSpc>
                <a:spcPct val="100000"/>
              </a:lnSpc>
            </a:pPr>
            <a:r>
              <a:rPr lang="en-US" altLang="zh-CN" sz="1800" b="1">
                <a:solidFill>
                  <a:srgbClr val="000000"/>
                </a:solidFill>
                <a:latin typeface="Calibri" pitchFamily="34" charset="0"/>
                <a:ea typeface="宋体" pitchFamily="2" charset="-122"/>
              </a:rPr>
              <a:t>Floodarea – Flooding</a:t>
            </a:r>
            <a:endParaRPr lang="zh-CN" altLang="en-US" sz="1800" b="1">
              <a:solidFill>
                <a:srgbClr val="000000"/>
              </a:solidFill>
              <a:latin typeface="Calibri" pitchFamily="34" charset="0"/>
              <a:ea typeface="宋体" pitchFamily="2" charset="-122"/>
            </a:endParaRPr>
          </a:p>
        </p:txBody>
      </p:sp>
      <p:pic>
        <p:nvPicPr>
          <p:cNvPr id="166929" name="Picture 19" descr="hydro5"/>
          <p:cNvPicPr>
            <a:picLocks noChangeAspect="1" noChangeArrowheads="1"/>
          </p:cNvPicPr>
          <p:nvPr/>
        </p:nvPicPr>
        <p:blipFill>
          <a:blip r:embed="rId7">
            <a:extLst>
              <a:ext uri="{28A0092B-C50C-407E-A947-70E740481C1C}">
                <a14:useLocalDpi xmlns:a14="http://schemas.microsoft.com/office/drawing/2010/main" val="0"/>
              </a:ext>
            </a:extLst>
          </a:blip>
          <a:srcRect l="4761" t="5962" b="13878"/>
          <a:stretch>
            <a:fillRect/>
          </a:stretch>
        </p:blipFill>
        <p:spPr bwMode="auto">
          <a:xfrm>
            <a:off x="367284" y="1545878"/>
            <a:ext cx="18002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30" name="矩形 18"/>
          <p:cNvSpPr>
            <a:spLocks noChangeArrowheads="1"/>
          </p:cNvSpPr>
          <p:nvPr/>
        </p:nvSpPr>
        <p:spPr bwMode="auto">
          <a:xfrm>
            <a:off x="222821" y="1166465"/>
            <a:ext cx="238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0000"/>
              </a:lnSpc>
            </a:pPr>
            <a:r>
              <a:rPr lang="en-US" altLang="zh-CN" sz="1800" b="1">
                <a:solidFill>
                  <a:srgbClr val="000000"/>
                </a:solidFill>
                <a:latin typeface="Calibri" pitchFamily="34" charset="0"/>
                <a:ea typeface="宋体" pitchFamily="2" charset="-122"/>
              </a:rPr>
              <a:t>HBV –Large River Basin</a:t>
            </a:r>
            <a:endParaRPr lang="zh-CN" altLang="en-US" sz="1800" b="1">
              <a:solidFill>
                <a:srgbClr val="000000"/>
              </a:solidFill>
              <a:latin typeface="Calibri" pitchFamily="34" charset="0"/>
              <a:ea typeface="宋体" pitchFamily="2" charset="-122"/>
            </a:endParaRPr>
          </a:p>
        </p:txBody>
      </p:sp>
      <p:sp>
        <p:nvSpPr>
          <p:cNvPr id="23" name="矩形 22"/>
          <p:cNvSpPr/>
          <p:nvPr/>
        </p:nvSpPr>
        <p:spPr>
          <a:xfrm>
            <a:off x="2483768" y="44624"/>
            <a:ext cx="4508937" cy="923330"/>
          </a:xfrm>
          <a:prstGeom prst="rect">
            <a:avLst/>
          </a:prstGeom>
        </p:spPr>
        <p:txBody>
          <a:bodyPr wrap="square">
            <a:spAutoFit/>
          </a:bodyPr>
          <a:lstStyle/>
          <a:p>
            <a:pPr>
              <a:lnSpc>
                <a:spcPct val="150000"/>
              </a:lnSpc>
            </a:pPr>
            <a:r>
              <a:rPr lang="en-US" altLang="zh-CN" sz="3600" b="1" i="1" dirty="0">
                <a:solidFill>
                  <a:srgbClr val="0000CC"/>
                </a:solidFill>
              </a:rPr>
              <a:t>The Way We Work</a:t>
            </a:r>
          </a:p>
        </p:txBody>
      </p:sp>
      <p:sp>
        <p:nvSpPr>
          <p:cNvPr id="8" name="矩形 7"/>
          <p:cNvSpPr/>
          <p:nvPr/>
        </p:nvSpPr>
        <p:spPr>
          <a:xfrm>
            <a:off x="1331640" y="3789040"/>
            <a:ext cx="5249529" cy="400110"/>
          </a:xfrm>
          <a:prstGeom prst="rect">
            <a:avLst/>
          </a:prstGeom>
        </p:spPr>
        <p:txBody>
          <a:bodyPr wrap="none">
            <a:spAutoFit/>
          </a:bodyPr>
          <a:lstStyle/>
          <a:p>
            <a:pPr algn="ctr"/>
            <a:r>
              <a:rPr lang="en-US" altLang="zh-CN" sz="2000" dirty="0" smtClean="0">
                <a:solidFill>
                  <a:srgbClr val="FF0000"/>
                </a:solidFill>
                <a:latin typeface="Arial" charset="0"/>
                <a:ea typeface="宋体" pitchFamily="2" charset="-122"/>
              </a:rPr>
              <a:t>The products of Ministry of </a:t>
            </a:r>
            <a:r>
              <a:rPr lang="en-US" altLang="zh-CN" sz="2000" dirty="0" smtClean="0">
                <a:solidFill>
                  <a:srgbClr val="FF0000"/>
                </a:solidFill>
              </a:rPr>
              <a:t>Water </a:t>
            </a:r>
            <a:r>
              <a:rPr lang="en-US" altLang="zh-CN" sz="2000" dirty="0">
                <a:solidFill>
                  <a:srgbClr val="FF0000"/>
                </a:solidFill>
              </a:rPr>
              <a:t>Resources</a:t>
            </a:r>
          </a:p>
        </p:txBody>
      </p:sp>
    </p:spTree>
    <p:extLst>
      <p:ext uri="{BB962C8B-B14F-4D97-AF65-F5344CB8AC3E}">
        <p14:creationId xmlns:p14="http://schemas.microsoft.com/office/powerpoint/2010/main" val="11495958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7" descr="china-map-with-taiwan"/>
          <p:cNvPicPr>
            <a:picLocks noChangeAspect="1" noChangeArrowheads="1"/>
          </p:cNvPicPr>
          <p:nvPr/>
        </p:nvPicPr>
        <p:blipFill>
          <a:blip r:embed="rId3">
            <a:extLst>
              <a:ext uri="{28A0092B-C50C-407E-A947-70E740481C1C}">
                <a14:useLocalDpi xmlns:a14="http://schemas.microsoft.com/office/drawing/2010/main" val="0"/>
              </a:ext>
            </a:extLst>
          </a:blip>
          <a:srcRect t="1581"/>
          <a:stretch>
            <a:fillRect/>
          </a:stretch>
        </p:blipFill>
        <p:spPr bwMode="auto">
          <a:xfrm>
            <a:off x="4067175" y="1986975"/>
            <a:ext cx="5076825" cy="42211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2" name="Line 9"/>
          <p:cNvSpPr>
            <a:spLocks noChangeShapeType="1"/>
          </p:cNvSpPr>
          <p:nvPr/>
        </p:nvSpPr>
        <p:spPr bwMode="auto">
          <a:xfrm flipH="1">
            <a:off x="5364163" y="1771075"/>
            <a:ext cx="576262" cy="15128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3" name="Line 10"/>
          <p:cNvSpPr>
            <a:spLocks noChangeShapeType="1"/>
          </p:cNvSpPr>
          <p:nvPr/>
        </p:nvSpPr>
        <p:spPr bwMode="auto">
          <a:xfrm flipH="1">
            <a:off x="5219700" y="1771075"/>
            <a:ext cx="720725" cy="273685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4" name="Line 11"/>
          <p:cNvSpPr>
            <a:spLocks noChangeShapeType="1"/>
          </p:cNvSpPr>
          <p:nvPr/>
        </p:nvSpPr>
        <p:spPr bwMode="auto">
          <a:xfrm flipH="1">
            <a:off x="6011863" y="1771075"/>
            <a:ext cx="0" cy="22320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5" name="Line 12"/>
          <p:cNvSpPr>
            <a:spLocks noChangeShapeType="1"/>
          </p:cNvSpPr>
          <p:nvPr/>
        </p:nvSpPr>
        <p:spPr bwMode="auto">
          <a:xfrm>
            <a:off x="6227763" y="1771075"/>
            <a:ext cx="865187" cy="381635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6" name="Line 13"/>
          <p:cNvSpPr>
            <a:spLocks noChangeShapeType="1"/>
          </p:cNvSpPr>
          <p:nvPr/>
        </p:nvSpPr>
        <p:spPr bwMode="auto">
          <a:xfrm>
            <a:off x="8316913" y="1771075"/>
            <a:ext cx="215900" cy="792162"/>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7" name="Line 14"/>
          <p:cNvSpPr>
            <a:spLocks noChangeShapeType="1"/>
          </p:cNvSpPr>
          <p:nvPr/>
        </p:nvSpPr>
        <p:spPr bwMode="auto">
          <a:xfrm>
            <a:off x="8316913" y="1771075"/>
            <a:ext cx="215900" cy="13684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8" name="Line 15"/>
          <p:cNvSpPr>
            <a:spLocks noChangeShapeType="1"/>
          </p:cNvSpPr>
          <p:nvPr/>
        </p:nvSpPr>
        <p:spPr bwMode="auto">
          <a:xfrm>
            <a:off x="8243888" y="1771075"/>
            <a:ext cx="144462" cy="15843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9" name="Line 16"/>
          <p:cNvSpPr>
            <a:spLocks noChangeShapeType="1"/>
          </p:cNvSpPr>
          <p:nvPr/>
        </p:nvSpPr>
        <p:spPr bwMode="auto">
          <a:xfrm>
            <a:off x="6227763" y="1771075"/>
            <a:ext cx="144462" cy="360045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0" name="Line 17"/>
          <p:cNvSpPr>
            <a:spLocks noChangeShapeType="1"/>
          </p:cNvSpPr>
          <p:nvPr/>
        </p:nvSpPr>
        <p:spPr bwMode="auto">
          <a:xfrm>
            <a:off x="6227763" y="1771075"/>
            <a:ext cx="431800" cy="28797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1" name="Line 18"/>
          <p:cNvSpPr>
            <a:spLocks noChangeShapeType="1"/>
          </p:cNvSpPr>
          <p:nvPr/>
        </p:nvSpPr>
        <p:spPr bwMode="auto">
          <a:xfrm>
            <a:off x="6084888" y="1771075"/>
            <a:ext cx="71437" cy="18002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2" name="Line 19"/>
          <p:cNvSpPr>
            <a:spLocks noChangeShapeType="1"/>
          </p:cNvSpPr>
          <p:nvPr/>
        </p:nvSpPr>
        <p:spPr bwMode="auto">
          <a:xfrm>
            <a:off x="6804025" y="1771075"/>
            <a:ext cx="504825" cy="424815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3" name="Line 20"/>
          <p:cNvSpPr>
            <a:spLocks noChangeShapeType="1"/>
          </p:cNvSpPr>
          <p:nvPr/>
        </p:nvSpPr>
        <p:spPr bwMode="auto">
          <a:xfrm>
            <a:off x="6948488" y="1771075"/>
            <a:ext cx="647700" cy="381635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4" name="Line 21"/>
          <p:cNvSpPr>
            <a:spLocks noChangeShapeType="1"/>
          </p:cNvSpPr>
          <p:nvPr/>
        </p:nvSpPr>
        <p:spPr bwMode="auto">
          <a:xfrm>
            <a:off x="6443663" y="1771075"/>
            <a:ext cx="576262" cy="25923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5" name="Line 22"/>
          <p:cNvSpPr>
            <a:spLocks noChangeShapeType="1"/>
          </p:cNvSpPr>
          <p:nvPr/>
        </p:nvSpPr>
        <p:spPr bwMode="auto">
          <a:xfrm>
            <a:off x="6588125" y="1771075"/>
            <a:ext cx="360363" cy="2087562"/>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6" name="Line 23"/>
          <p:cNvSpPr>
            <a:spLocks noChangeShapeType="1"/>
          </p:cNvSpPr>
          <p:nvPr/>
        </p:nvSpPr>
        <p:spPr bwMode="auto">
          <a:xfrm>
            <a:off x="6877050" y="1771075"/>
            <a:ext cx="503238" cy="32400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7" name="Line 24"/>
          <p:cNvSpPr>
            <a:spLocks noChangeShapeType="1"/>
          </p:cNvSpPr>
          <p:nvPr/>
        </p:nvSpPr>
        <p:spPr bwMode="auto">
          <a:xfrm>
            <a:off x="6300788" y="1771075"/>
            <a:ext cx="792162" cy="3313112"/>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8" name="Line 25"/>
          <p:cNvSpPr>
            <a:spLocks noChangeShapeType="1"/>
          </p:cNvSpPr>
          <p:nvPr/>
        </p:nvSpPr>
        <p:spPr bwMode="auto">
          <a:xfrm>
            <a:off x="7092950" y="1771075"/>
            <a:ext cx="431800" cy="28797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59" name="Line 26"/>
          <p:cNvSpPr>
            <a:spLocks noChangeShapeType="1"/>
          </p:cNvSpPr>
          <p:nvPr/>
        </p:nvSpPr>
        <p:spPr bwMode="auto">
          <a:xfrm>
            <a:off x="7308850" y="1771075"/>
            <a:ext cx="142875" cy="20161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0" name="Line 27"/>
          <p:cNvSpPr>
            <a:spLocks noChangeShapeType="1"/>
          </p:cNvSpPr>
          <p:nvPr/>
        </p:nvSpPr>
        <p:spPr bwMode="auto">
          <a:xfrm>
            <a:off x="7380288" y="1771075"/>
            <a:ext cx="215900" cy="25923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1" name="Line 28"/>
          <p:cNvSpPr>
            <a:spLocks noChangeShapeType="1"/>
          </p:cNvSpPr>
          <p:nvPr/>
        </p:nvSpPr>
        <p:spPr bwMode="auto">
          <a:xfrm>
            <a:off x="7451725" y="1771075"/>
            <a:ext cx="360363" cy="32400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2" name="Line 29"/>
          <p:cNvSpPr>
            <a:spLocks noChangeShapeType="1"/>
          </p:cNvSpPr>
          <p:nvPr/>
        </p:nvSpPr>
        <p:spPr bwMode="auto">
          <a:xfrm>
            <a:off x="7524750" y="1771075"/>
            <a:ext cx="215900" cy="20161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3" name="Line 30"/>
          <p:cNvSpPr>
            <a:spLocks noChangeShapeType="1"/>
          </p:cNvSpPr>
          <p:nvPr/>
        </p:nvSpPr>
        <p:spPr bwMode="auto">
          <a:xfrm>
            <a:off x="7596188" y="1771075"/>
            <a:ext cx="431800" cy="34559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4" name="Line 31"/>
          <p:cNvSpPr>
            <a:spLocks noChangeShapeType="1"/>
          </p:cNvSpPr>
          <p:nvPr/>
        </p:nvSpPr>
        <p:spPr bwMode="auto">
          <a:xfrm>
            <a:off x="7740650" y="1771075"/>
            <a:ext cx="287338" cy="22320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5" name="Line 32"/>
          <p:cNvSpPr>
            <a:spLocks noChangeShapeType="1"/>
          </p:cNvSpPr>
          <p:nvPr/>
        </p:nvSpPr>
        <p:spPr bwMode="auto">
          <a:xfrm>
            <a:off x="7812088" y="1771075"/>
            <a:ext cx="215900" cy="1871662"/>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6" name="Line 33"/>
          <p:cNvSpPr>
            <a:spLocks noChangeShapeType="1"/>
          </p:cNvSpPr>
          <p:nvPr/>
        </p:nvSpPr>
        <p:spPr bwMode="auto">
          <a:xfrm>
            <a:off x="8101013" y="1771075"/>
            <a:ext cx="358775" cy="28082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7" name="Line 34"/>
          <p:cNvSpPr>
            <a:spLocks noChangeShapeType="1"/>
          </p:cNvSpPr>
          <p:nvPr/>
        </p:nvSpPr>
        <p:spPr bwMode="auto">
          <a:xfrm>
            <a:off x="8027988" y="1771075"/>
            <a:ext cx="288925" cy="2592387"/>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8" name="Line 35"/>
          <p:cNvSpPr>
            <a:spLocks noChangeShapeType="1"/>
          </p:cNvSpPr>
          <p:nvPr/>
        </p:nvSpPr>
        <p:spPr bwMode="auto">
          <a:xfrm>
            <a:off x="7956550" y="1771075"/>
            <a:ext cx="287338" cy="2952750"/>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69" name="Line 36"/>
          <p:cNvSpPr>
            <a:spLocks noChangeShapeType="1"/>
          </p:cNvSpPr>
          <p:nvPr/>
        </p:nvSpPr>
        <p:spPr bwMode="auto">
          <a:xfrm>
            <a:off x="7667625" y="1771075"/>
            <a:ext cx="360363" cy="2663825"/>
          </a:xfrm>
          <a:prstGeom prst="line">
            <a:avLst/>
          </a:prstGeom>
          <a:noFill/>
          <a:ln w="3175">
            <a:solidFill>
              <a:srgbClr val="0000FF"/>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 name="TextBox 1"/>
          <p:cNvSpPr txBox="1"/>
          <p:nvPr/>
        </p:nvSpPr>
        <p:spPr>
          <a:xfrm>
            <a:off x="4138848" y="1268760"/>
            <a:ext cx="4933478" cy="646331"/>
          </a:xfrm>
          <a:prstGeom prst="rect">
            <a:avLst/>
          </a:prstGeom>
          <a:solidFill>
            <a:schemeClr val="accent1">
              <a:lumMod val="75000"/>
            </a:schemeClr>
          </a:solidFill>
          <a:effectLst>
            <a:outerShdw blurRad="50800" dist="38100" algn="l" rotWithShape="0">
              <a:prstClr val="black">
                <a:alpha val="40000"/>
              </a:prstClr>
            </a:outerShdw>
          </a:effectLst>
        </p:spPr>
        <p:txBody>
          <a:bodyPr wrap="square" rtlCol="0">
            <a:spAutoFit/>
          </a:bodyPr>
          <a:lstStyle/>
          <a:p>
            <a:pPr algn="ctr"/>
            <a:r>
              <a:rPr lang="zh-CN" altLang="zh-CN" b="1" dirty="0"/>
              <a:t>31 Provincial Climate </a:t>
            </a:r>
            <a:r>
              <a:rPr lang="zh-CN" altLang="zh-CN" b="1" dirty="0" smtClean="0"/>
              <a:t>Cent</a:t>
            </a:r>
            <a:r>
              <a:rPr lang="en-US" altLang="zh-CN" b="1" dirty="0" smtClean="0"/>
              <a:t>r</a:t>
            </a:r>
            <a:r>
              <a:rPr lang="en-US" altLang="zh-CN" b="1" dirty="0"/>
              <a:t>e</a:t>
            </a:r>
            <a:r>
              <a:rPr lang="zh-CN" altLang="zh-CN" b="1" dirty="0" smtClean="0"/>
              <a:t>s</a:t>
            </a:r>
            <a:r>
              <a:rPr lang="en-US" altLang="zh-CN" b="1" dirty="0" smtClean="0"/>
              <a:t> </a:t>
            </a:r>
            <a:r>
              <a:rPr lang="en-US" altLang="zh-CN" b="1" dirty="0"/>
              <a:t>with almost the same </a:t>
            </a:r>
            <a:r>
              <a:rPr lang="en-US" altLang="zh-CN" b="1" dirty="0" smtClean="0"/>
              <a:t>organization </a:t>
            </a:r>
            <a:r>
              <a:rPr lang="en-US" altLang="zh-CN" b="1" dirty="0" err="1" smtClean="0"/>
              <a:t>struc</a:t>
            </a:r>
            <a:r>
              <a:rPr lang="en-US" altLang="zh-CN" b="1" dirty="0" smtClean="0"/>
              <a:t>. </a:t>
            </a:r>
            <a:r>
              <a:rPr lang="en-US" altLang="zh-CN" b="1" dirty="0"/>
              <a:t>and </a:t>
            </a:r>
            <a:r>
              <a:rPr lang="en-US" altLang="zh-CN" b="1" dirty="0" smtClean="0"/>
              <a:t>mission</a:t>
            </a:r>
            <a:endParaRPr lang="zh-CN" altLang="en-US" dirty="0"/>
          </a:p>
        </p:txBody>
      </p:sp>
      <p:sp>
        <p:nvSpPr>
          <p:cNvPr id="3" name="矩形 2"/>
          <p:cNvSpPr/>
          <p:nvPr/>
        </p:nvSpPr>
        <p:spPr>
          <a:xfrm>
            <a:off x="0" y="1348661"/>
            <a:ext cx="4138848" cy="4708981"/>
          </a:xfrm>
          <a:prstGeom prst="rect">
            <a:avLst/>
          </a:prstGeom>
        </p:spPr>
        <p:txBody>
          <a:bodyPr wrap="square">
            <a:spAutoFit/>
          </a:bodyPr>
          <a:lstStyle/>
          <a:p>
            <a:pPr marL="285750" indent="-285750">
              <a:lnSpc>
                <a:spcPct val="150000"/>
              </a:lnSpc>
              <a:buFont typeface="Arial" pitchFamily="34" charset="0"/>
              <a:buChar char="•"/>
            </a:pPr>
            <a:r>
              <a:rPr lang="en-GB" altLang="en-US" sz="2000" dirty="0" smtClean="0"/>
              <a:t>National </a:t>
            </a:r>
            <a:r>
              <a:rPr lang="en-GB" altLang="en-US" sz="2000" dirty="0"/>
              <a:t>and 31 provincial </a:t>
            </a:r>
            <a:r>
              <a:rPr lang="en-GB" altLang="en-US" sz="2000" b="1" i="1" dirty="0"/>
              <a:t>Climate </a:t>
            </a:r>
            <a:r>
              <a:rPr lang="en-GB" altLang="en-US" sz="2000" b="1" i="1" dirty="0" smtClean="0"/>
              <a:t>Centres </a:t>
            </a:r>
            <a:r>
              <a:rPr lang="en-GB" altLang="en-US" sz="2000" dirty="0"/>
              <a:t>are engaged in climate </a:t>
            </a:r>
            <a:r>
              <a:rPr lang="en-GB" altLang="en-US" sz="2000" dirty="0" smtClean="0"/>
              <a:t>operations, </a:t>
            </a:r>
            <a:r>
              <a:rPr lang="en-GB" altLang="en-US" sz="2000" dirty="0"/>
              <a:t>research and </a:t>
            </a:r>
            <a:r>
              <a:rPr lang="en-GB" altLang="en-US" sz="2000" dirty="0" smtClean="0"/>
              <a:t>services</a:t>
            </a:r>
            <a:r>
              <a:rPr lang="en-US" altLang="zh-CN" sz="2000" dirty="0" smtClean="0"/>
              <a:t>, </a:t>
            </a:r>
            <a:r>
              <a:rPr lang="en-GB" altLang="zh-CN" sz="2000" dirty="0" smtClean="0"/>
              <a:t>i</a:t>
            </a:r>
            <a:r>
              <a:rPr lang="en-GB" altLang="en-US" sz="2000" dirty="0" smtClean="0"/>
              <a:t>n China.</a:t>
            </a:r>
          </a:p>
          <a:p>
            <a:pPr marL="285750" indent="-285750">
              <a:lnSpc>
                <a:spcPct val="150000"/>
              </a:lnSpc>
              <a:buFont typeface="Arial" pitchFamily="34" charset="0"/>
              <a:buChar char="•"/>
            </a:pPr>
            <a:r>
              <a:rPr lang="en-US" altLang="zh-CN" sz="2000" dirty="0" smtClean="0"/>
              <a:t>The two level </a:t>
            </a:r>
            <a:r>
              <a:rPr lang="en-US" altLang="zh-CN" sz="2000" b="1" i="1" dirty="0"/>
              <a:t>official</a:t>
            </a:r>
            <a:r>
              <a:rPr lang="en-US" altLang="zh-CN" sz="2000" dirty="0"/>
              <a:t> </a:t>
            </a:r>
            <a:r>
              <a:rPr lang="en-US" altLang="zh-CN" sz="2000" b="1" i="1" dirty="0"/>
              <a:t>organization</a:t>
            </a:r>
            <a:r>
              <a:rPr lang="en-US" altLang="zh-CN" sz="2000" dirty="0"/>
              <a:t> </a:t>
            </a:r>
            <a:r>
              <a:rPr lang="en-US" altLang="zh-CN" sz="2000" dirty="0" smtClean="0"/>
              <a:t>are </a:t>
            </a:r>
            <a:r>
              <a:rPr lang="en-US" altLang="zh-CN" sz="2000" dirty="0"/>
              <a:t>the foundation </a:t>
            </a:r>
            <a:r>
              <a:rPr lang="en-US" altLang="zh-CN" sz="2000" dirty="0" smtClean="0"/>
              <a:t>in </a:t>
            </a:r>
            <a:r>
              <a:rPr lang="en-US" altLang="zh-CN" sz="2000" dirty="0"/>
              <a:t>the operations </a:t>
            </a:r>
            <a:r>
              <a:rPr lang="en-US" altLang="zh-CN" sz="2000" dirty="0" smtClean="0"/>
              <a:t>tier.</a:t>
            </a:r>
          </a:p>
          <a:p>
            <a:pPr marL="285750" indent="-285750">
              <a:lnSpc>
                <a:spcPct val="150000"/>
              </a:lnSpc>
              <a:buFont typeface="Arial" pitchFamily="34" charset="0"/>
              <a:buChar char="•"/>
            </a:pPr>
            <a:r>
              <a:rPr lang="en-US" altLang="zh-CN" sz="2000" dirty="0"/>
              <a:t>All of the </a:t>
            </a:r>
            <a:r>
              <a:rPr lang="en-US" altLang="zh-CN" sz="2000" dirty="0" smtClean="0"/>
              <a:t>centers </a:t>
            </a:r>
            <a:r>
              <a:rPr lang="en-US" altLang="zh-CN" sz="2000" dirty="0"/>
              <a:t>established the CS operational system, according to </a:t>
            </a:r>
            <a:r>
              <a:rPr lang="en-US" altLang="zh-CN" sz="2000" b="1" i="1" dirty="0"/>
              <a:t>the </a:t>
            </a:r>
            <a:r>
              <a:rPr lang="en-US" altLang="zh-CN" sz="2000" b="1" i="1" dirty="0" smtClean="0"/>
              <a:t>missions.</a:t>
            </a:r>
            <a:endParaRPr lang="zh-CN" altLang="en-US" sz="2000" b="1" i="1" dirty="0"/>
          </a:p>
        </p:txBody>
      </p:sp>
      <p:pic>
        <p:nvPicPr>
          <p:cNvPr id="2050" name="Picture 2" descr="C:\Users\Administrator\Desktop\ICCS2\nanha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175" y="5218687"/>
            <a:ext cx="793720" cy="989450"/>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5"/>
          <p:cNvSpPr txBox="1">
            <a:spLocks noChangeArrowheads="1"/>
          </p:cNvSpPr>
          <p:nvPr/>
        </p:nvSpPr>
        <p:spPr bwMode="auto">
          <a:xfrm>
            <a:off x="1225449" y="260648"/>
            <a:ext cx="6624736" cy="646331"/>
          </a:xfrm>
          <a:prstGeom prst="rect">
            <a:avLst/>
          </a:prstGeom>
          <a:noFill/>
          <a:ln w="9525">
            <a:noFill/>
            <a:miter lim="800000"/>
            <a:headEnd/>
            <a:tailEnd/>
          </a:ln>
          <a:effectLst>
            <a:prstShdw prst="shdw17" dist="17961" dir="2700000">
              <a:srgbClr val="FFFFCC">
                <a:gamma/>
                <a:shade val="60000"/>
                <a:invGamma/>
              </a:srgbClr>
            </a:prstShdw>
          </a:effectLst>
          <a:extLst/>
        </p:spPr>
        <p:txBody>
          <a:bodyPr wrap="square">
            <a:spAutoFit/>
          </a:bodyPr>
          <a:lstStyle/>
          <a:p>
            <a:pPr algn="ctr"/>
            <a:r>
              <a:rPr lang="en-US" altLang="zh-CN" sz="3600" dirty="0" smtClean="0">
                <a:solidFill>
                  <a:srgbClr val="0000CC"/>
                </a:solidFill>
                <a:effectLst>
                  <a:outerShdw blurRad="38100" dist="38100" dir="2700000" algn="tl">
                    <a:srgbClr val="000000"/>
                  </a:outerShdw>
                </a:effectLst>
                <a:latin typeface="+mj-lt"/>
                <a:ea typeface="黑体" pitchFamily="49" charset="-122"/>
              </a:rPr>
              <a:t>BCC’s mission &amp; functions </a:t>
            </a:r>
            <a:endParaRPr lang="zh-CN" altLang="en-US" sz="3600" dirty="0">
              <a:solidFill>
                <a:srgbClr val="0000CC"/>
              </a:solidFill>
              <a:effectLst>
                <a:outerShdw blurRad="38100" dist="38100" dir="2700000" algn="tl">
                  <a:srgbClr val="000000"/>
                </a:outerShdw>
              </a:effectLst>
              <a:latin typeface="+mj-lt"/>
              <a:ea typeface="黑体" pitchFamily="49" charset="-122"/>
            </a:endParaRPr>
          </a:p>
        </p:txBody>
      </p:sp>
      <p:sp>
        <p:nvSpPr>
          <p:cNvPr id="36" name="TextBox 1"/>
          <p:cNvSpPr txBox="1"/>
          <p:nvPr/>
        </p:nvSpPr>
        <p:spPr>
          <a:xfrm>
            <a:off x="251520" y="2564904"/>
            <a:ext cx="8640960" cy="1995418"/>
          </a:xfrm>
          <a:prstGeom prst="rect">
            <a:avLst/>
          </a:prstGeom>
          <a:solidFill>
            <a:schemeClr val="accent1"/>
          </a:solidFill>
        </p:spPr>
        <p:txBody>
          <a:bodyPr wrap="square" rtlCol="0">
            <a:spAutoFit/>
          </a:bodyPr>
          <a:lstStyle/>
          <a:p>
            <a:pPr>
              <a:lnSpc>
                <a:spcPct val="150000"/>
              </a:lnSpc>
            </a:pPr>
            <a:r>
              <a:rPr lang="en-US" altLang="zh-CN" sz="2800" dirty="0" smtClean="0"/>
              <a:t>The </a:t>
            </a:r>
            <a:r>
              <a:rPr lang="en-US" altLang="zh-CN" sz="2800" dirty="0"/>
              <a:t>two level official </a:t>
            </a:r>
            <a:r>
              <a:rPr lang="en-US" altLang="zh-CN" sz="2800" dirty="0" smtClean="0"/>
              <a:t>organizations, </a:t>
            </a:r>
            <a:r>
              <a:rPr lang="en-US" altLang="zh-CN" sz="2800" dirty="0"/>
              <a:t>national and provincial, are also the foundation </a:t>
            </a:r>
            <a:r>
              <a:rPr lang="en-US" altLang="zh-CN" sz="2800" dirty="0" smtClean="0"/>
              <a:t>of hazard </a:t>
            </a:r>
            <a:r>
              <a:rPr lang="en-US" altLang="zh-CN" sz="2800" dirty="0"/>
              <a:t>and disaster </a:t>
            </a:r>
            <a:r>
              <a:rPr lang="en-US" altLang="zh-CN" sz="2800" dirty="0" smtClean="0"/>
              <a:t>operations tier </a:t>
            </a:r>
            <a:r>
              <a:rPr lang="en-US" altLang="zh-CN" sz="2800" dirty="0"/>
              <a:t>in </a:t>
            </a:r>
            <a:r>
              <a:rPr lang="en-US" altLang="zh-CN" sz="2800" dirty="0" smtClean="0"/>
              <a:t>China.</a:t>
            </a:r>
            <a:endParaRPr lang="zh-CN" altLang="en-US" sz="2800" dirty="0"/>
          </a:p>
        </p:txBody>
      </p:sp>
    </p:spTree>
    <p:extLst>
      <p:ext uri="{BB962C8B-B14F-4D97-AF65-F5344CB8AC3E}">
        <p14:creationId xmlns:p14="http://schemas.microsoft.com/office/powerpoint/2010/main" val="2978431430"/>
      </p:ext>
    </p:extLst>
  </p:cSld>
  <p:clrMapOvr>
    <a:masterClrMapping/>
  </p:clrMapOvr>
  <p:transition xmlns:p14="http://schemas.microsoft.com/office/powerpoint/2010/main" advTm="20484"/>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6" name="组合 1"/>
          <p:cNvGrpSpPr>
            <a:grpSpLocks/>
          </p:cNvGrpSpPr>
          <p:nvPr/>
        </p:nvGrpSpPr>
        <p:grpSpPr bwMode="auto">
          <a:xfrm>
            <a:off x="107504" y="990600"/>
            <a:ext cx="8568952" cy="2168525"/>
            <a:chOff x="179388" y="1412875"/>
            <a:chExt cx="13442294" cy="2905125"/>
          </a:xfrm>
        </p:grpSpPr>
        <p:pic>
          <p:nvPicPr>
            <p:cNvPr id="8206" name="图片 3" descr="mci1203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4248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图片 4" descr="Cwldd20120329.gif"/>
            <p:cNvPicPr>
              <a:picLocks noChangeAspect="1"/>
            </p:cNvPicPr>
            <p:nvPr/>
          </p:nvPicPr>
          <p:blipFill>
            <a:blip r:embed="rId4">
              <a:extLst>
                <a:ext uri="{28A0092B-C50C-407E-A947-70E740481C1C}">
                  <a14:useLocalDpi xmlns:a14="http://schemas.microsoft.com/office/drawing/2010/main" val="0"/>
                </a:ext>
              </a:extLst>
            </a:blip>
            <a:srcRect l="2130" t="9052" r="2942" b="6950"/>
            <a:stretch>
              <a:fillRect/>
            </a:stretch>
          </p:blipFill>
          <p:spPr bwMode="auto">
            <a:xfrm>
              <a:off x="9373531" y="1412875"/>
              <a:ext cx="4248151"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97" name="组合 11"/>
          <p:cNvGrpSpPr>
            <a:grpSpLocks/>
          </p:cNvGrpSpPr>
          <p:nvPr/>
        </p:nvGrpSpPr>
        <p:grpSpPr bwMode="auto">
          <a:xfrm>
            <a:off x="107504" y="3802063"/>
            <a:ext cx="8908138" cy="2667119"/>
            <a:chOff x="468314" y="4005263"/>
            <a:chExt cx="8103513" cy="2875113"/>
          </a:xfrm>
        </p:grpSpPr>
        <p:pic>
          <p:nvPicPr>
            <p:cNvPr id="8201" name="Picture 8"/>
            <p:cNvPicPr preferRelativeResize="0">
              <a:picLocks noChangeArrowheads="1"/>
            </p:cNvPicPr>
            <p:nvPr/>
          </p:nvPicPr>
          <p:blipFill>
            <a:blip r:embed="rId5">
              <a:extLst>
                <a:ext uri="{28A0092B-C50C-407E-A947-70E740481C1C}">
                  <a14:useLocalDpi xmlns:a14="http://schemas.microsoft.com/office/drawing/2010/main" val="0"/>
                </a:ext>
              </a:extLst>
            </a:blip>
            <a:srcRect l="5299" r="11218" b="5013"/>
            <a:stretch>
              <a:fillRect/>
            </a:stretch>
          </p:blipFill>
          <p:spPr bwMode="auto">
            <a:xfrm>
              <a:off x="5708625" y="4005263"/>
              <a:ext cx="2679724"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2" name="组合 13"/>
            <p:cNvGrpSpPr>
              <a:grpSpLocks/>
            </p:cNvGrpSpPr>
            <p:nvPr/>
          </p:nvGrpSpPr>
          <p:grpSpPr bwMode="auto">
            <a:xfrm>
              <a:off x="468314" y="4076700"/>
              <a:ext cx="8103513" cy="2803676"/>
              <a:chOff x="468314" y="4076700"/>
              <a:chExt cx="8103513" cy="2803676"/>
            </a:xfrm>
          </p:grpSpPr>
          <p:pic>
            <p:nvPicPr>
              <p:cNvPr id="82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4" y="4076700"/>
                <a:ext cx="281055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Box 7"/>
              <p:cNvSpPr txBox="1">
                <a:spLocks noChangeArrowheads="1"/>
              </p:cNvSpPr>
              <p:nvPr/>
            </p:nvSpPr>
            <p:spPr bwMode="auto">
              <a:xfrm>
                <a:off x="533819" y="6581775"/>
                <a:ext cx="2745051" cy="2986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smtClean="0">
                    <a:ea typeface="华文楷体" pitchFamily="2" charset="-122"/>
                  </a:rPr>
                  <a:t>2011</a:t>
                </a:r>
                <a:r>
                  <a:rPr lang="zh-CN" altLang="en-US" sz="1200" b="1" dirty="0" smtClean="0">
                    <a:ea typeface="华文楷体" pitchFamily="2" charset="-122"/>
                  </a:rPr>
                  <a:t>年</a:t>
                </a:r>
                <a:r>
                  <a:rPr lang="zh-CN" altLang="en-US" sz="1200" b="1" dirty="0">
                    <a:ea typeface="华文楷体" pitchFamily="2" charset="-122"/>
                  </a:rPr>
                  <a:t>中国≥</a:t>
                </a:r>
                <a:r>
                  <a:rPr lang="en-US" altLang="zh-CN" sz="1200" b="1" dirty="0">
                    <a:ea typeface="华文楷体" pitchFamily="2" charset="-122"/>
                  </a:rPr>
                  <a:t>10</a:t>
                </a:r>
                <a:r>
                  <a:rPr lang="zh-CN" altLang="en-US" sz="1200" b="1" dirty="0">
                    <a:ea typeface="华文楷体" pitchFamily="2" charset="-122"/>
                  </a:rPr>
                  <a:t>℃积温距平分布 （度</a:t>
                </a:r>
                <a:r>
                  <a:rPr lang="en-US" altLang="zh-CN" sz="1200" b="1" dirty="0">
                    <a:ea typeface="华文楷体" pitchFamily="2" charset="-122"/>
                  </a:rPr>
                  <a:t>·</a:t>
                </a:r>
                <a:r>
                  <a:rPr lang="zh-CN" altLang="en-US" sz="1200" b="1" dirty="0">
                    <a:ea typeface="华文楷体" pitchFamily="2" charset="-122"/>
                  </a:rPr>
                  <a:t>日）</a:t>
                </a:r>
                <a:endParaRPr lang="zh-CN" altLang="en-US" sz="2800" b="1" dirty="0">
                  <a:ea typeface="华文楷体" pitchFamily="2" charset="-122"/>
                </a:endParaRPr>
              </a:p>
            </p:txBody>
          </p:sp>
          <p:sp>
            <p:nvSpPr>
              <p:cNvPr id="8205" name="TextBox 9"/>
              <p:cNvSpPr txBox="1">
                <a:spLocks noChangeArrowheads="1"/>
              </p:cNvSpPr>
              <p:nvPr/>
            </p:nvSpPr>
            <p:spPr bwMode="auto">
              <a:xfrm>
                <a:off x="5184595" y="6581775"/>
                <a:ext cx="3387232" cy="2986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1200" b="1" dirty="0">
                    <a:ea typeface="华文楷体" pitchFamily="2" charset="-122"/>
                  </a:rPr>
                  <a:t>作物模型模拟的</a:t>
                </a:r>
                <a:r>
                  <a:rPr lang="en-US" altLang="zh-CN" sz="1200" b="1" dirty="0" smtClean="0">
                    <a:ea typeface="华文楷体" pitchFamily="2" charset="-122"/>
                  </a:rPr>
                  <a:t>2011</a:t>
                </a:r>
                <a:r>
                  <a:rPr lang="zh-CN" altLang="en-US" sz="1200" b="1" dirty="0" smtClean="0">
                    <a:ea typeface="华文楷体" pitchFamily="2" charset="-122"/>
                  </a:rPr>
                  <a:t>年</a:t>
                </a:r>
                <a:r>
                  <a:rPr lang="zh-CN" altLang="en-US" sz="1200" b="1" dirty="0">
                    <a:ea typeface="华文楷体" pitchFamily="2" charset="-122"/>
                  </a:rPr>
                  <a:t>冬小麦产量距平百分率（</a:t>
                </a:r>
                <a:r>
                  <a:rPr lang="en-US" altLang="zh-CN" sz="1200" b="1" dirty="0">
                    <a:ea typeface="华文楷体" pitchFamily="2" charset="-122"/>
                  </a:rPr>
                  <a:t>%</a:t>
                </a:r>
                <a:r>
                  <a:rPr lang="zh-CN" altLang="en-US" sz="1200" b="1" dirty="0">
                    <a:ea typeface="华文楷体" pitchFamily="2" charset="-122"/>
                  </a:rPr>
                  <a:t>）</a:t>
                </a:r>
              </a:p>
            </p:txBody>
          </p:sp>
        </p:grpSp>
      </p:grpSp>
      <p:sp>
        <p:nvSpPr>
          <p:cNvPr id="8198" name="矩形 2"/>
          <p:cNvSpPr>
            <a:spLocks noChangeArrowheads="1"/>
          </p:cNvSpPr>
          <p:nvPr/>
        </p:nvSpPr>
        <p:spPr bwMode="auto">
          <a:xfrm>
            <a:off x="2987824" y="4852676"/>
            <a:ext cx="2736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b="1" dirty="0">
                <a:solidFill>
                  <a:srgbClr val="0A1AB6"/>
                </a:solidFill>
              </a:rPr>
              <a:t>Climate  impact on agriculture</a:t>
            </a:r>
          </a:p>
        </p:txBody>
      </p:sp>
      <p:sp>
        <p:nvSpPr>
          <p:cNvPr id="8195" name="TextBox 3"/>
          <p:cNvSpPr txBox="1">
            <a:spLocks noChangeArrowheads="1"/>
          </p:cNvSpPr>
          <p:nvPr/>
        </p:nvSpPr>
        <p:spPr bwMode="auto">
          <a:xfrm>
            <a:off x="2735361" y="1409700"/>
            <a:ext cx="32767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600" b="1" dirty="0">
                <a:solidFill>
                  <a:srgbClr val="0000CC"/>
                </a:solidFill>
                <a:ea typeface="华文楷体" pitchFamily="2" charset="-122"/>
              </a:rPr>
              <a:t>Weekly </a:t>
            </a:r>
            <a:r>
              <a:rPr lang="en-US" altLang="zh-CN" sz="1600" b="1" dirty="0" smtClean="0">
                <a:solidFill>
                  <a:srgbClr val="0000CC"/>
                </a:solidFill>
                <a:ea typeface="华文楷体" pitchFamily="2" charset="-122"/>
              </a:rPr>
              <a:t>predictions </a:t>
            </a:r>
            <a:r>
              <a:rPr lang="en-US" altLang="zh-CN" sz="1600" b="1" dirty="0">
                <a:solidFill>
                  <a:srgbClr val="0000CC"/>
                </a:solidFill>
                <a:ea typeface="华文楷体" pitchFamily="2" charset="-122"/>
              </a:rPr>
              <a:t>on dryness </a:t>
            </a:r>
          </a:p>
          <a:p>
            <a:pPr algn="ctr" eaLnBrk="1" hangingPunct="1"/>
            <a:r>
              <a:rPr lang="en-US" altLang="zh-CN" sz="1600" b="1" dirty="0">
                <a:solidFill>
                  <a:srgbClr val="0000CC"/>
                </a:solidFill>
                <a:ea typeface="华文楷体" pitchFamily="2" charset="-122"/>
              </a:rPr>
              <a:t>and </a:t>
            </a:r>
            <a:r>
              <a:rPr lang="en-US" altLang="zh-CN" sz="1600" b="1" dirty="0" smtClean="0">
                <a:solidFill>
                  <a:srgbClr val="0000CC"/>
                </a:solidFill>
                <a:ea typeface="华文楷体" pitchFamily="2" charset="-122"/>
              </a:rPr>
              <a:t>wetness </a:t>
            </a:r>
            <a:r>
              <a:rPr lang="en-US" altLang="zh-CN" sz="1600" b="1" dirty="0">
                <a:solidFill>
                  <a:srgbClr val="0000CC"/>
                </a:solidFill>
                <a:ea typeface="华文楷体" pitchFamily="2" charset="-122"/>
              </a:rPr>
              <a:t>in China Asia and World</a:t>
            </a:r>
            <a:endParaRPr lang="zh-CN" altLang="en-US" sz="1600" b="1" dirty="0">
              <a:solidFill>
                <a:srgbClr val="0000CC"/>
              </a:solidFill>
              <a:ea typeface="华文楷体" pitchFamily="2" charset="-122"/>
            </a:endParaRPr>
          </a:p>
        </p:txBody>
      </p:sp>
      <p:sp>
        <p:nvSpPr>
          <p:cNvPr id="17" name="矩形 16"/>
          <p:cNvSpPr/>
          <p:nvPr/>
        </p:nvSpPr>
        <p:spPr>
          <a:xfrm>
            <a:off x="2483768" y="44624"/>
            <a:ext cx="4508937" cy="923330"/>
          </a:xfrm>
          <a:prstGeom prst="rect">
            <a:avLst/>
          </a:prstGeom>
        </p:spPr>
        <p:txBody>
          <a:bodyPr wrap="square">
            <a:spAutoFit/>
          </a:bodyPr>
          <a:lstStyle/>
          <a:p>
            <a:pPr>
              <a:lnSpc>
                <a:spcPct val="150000"/>
              </a:lnSpc>
            </a:pPr>
            <a:r>
              <a:rPr lang="en-US" altLang="zh-CN" sz="3600" b="1" i="1" dirty="0">
                <a:solidFill>
                  <a:srgbClr val="0000CC"/>
                </a:solidFill>
              </a:rPr>
              <a:t>The Way We Work</a:t>
            </a:r>
          </a:p>
        </p:txBody>
      </p:sp>
      <p:sp>
        <p:nvSpPr>
          <p:cNvPr id="18" name="矩形 17"/>
          <p:cNvSpPr/>
          <p:nvPr/>
        </p:nvSpPr>
        <p:spPr>
          <a:xfrm>
            <a:off x="2394767" y="3284984"/>
            <a:ext cx="5475953" cy="400110"/>
          </a:xfrm>
          <a:prstGeom prst="rect">
            <a:avLst/>
          </a:prstGeom>
        </p:spPr>
        <p:txBody>
          <a:bodyPr wrap="none">
            <a:spAutoFit/>
          </a:bodyPr>
          <a:lstStyle/>
          <a:p>
            <a:r>
              <a:rPr lang="en-US" altLang="zh-CN" sz="2000" b="1" dirty="0">
                <a:solidFill>
                  <a:srgbClr val="FF0000"/>
                </a:solidFill>
                <a:latin typeface="Arial" charset="0"/>
                <a:ea typeface="宋体" pitchFamily="2" charset="-122"/>
              </a:rPr>
              <a:t>The products </a:t>
            </a:r>
            <a:r>
              <a:rPr lang="en-US" altLang="zh-CN" sz="2000" b="1" dirty="0" smtClean="0">
                <a:solidFill>
                  <a:srgbClr val="FF0000"/>
                </a:solidFill>
                <a:latin typeface="Arial" charset="0"/>
                <a:ea typeface="宋体" pitchFamily="2" charset="-122"/>
              </a:rPr>
              <a:t>for the Ministry of </a:t>
            </a:r>
            <a:r>
              <a:rPr lang="en-US" altLang="zh-CN" sz="2000" b="1" dirty="0" smtClean="0">
                <a:solidFill>
                  <a:srgbClr val="FF0000"/>
                </a:solidFill>
              </a:rPr>
              <a:t>Agriculture</a:t>
            </a:r>
            <a:endParaRPr lang="en-US" altLang="zh-CN" sz="2000" b="1" dirty="0">
              <a:solidFill>
                <a:srgbClr val="FF0000"/>
              </a:solidFill>
            </a:endParaRPr>
          </a:p>
        </p:txBody>
      </p:sp>
    </p:spTree>
    <p:extLst>
      <p:ext uri="{BB962C8B-B14F-4D97-AF65-F5344CB8AC3E}">
        <p14:creationId xmlns:p14="http://schemas.microsoft.com/office/powerpoint/2010/main" val="19484874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ext Box 2"/>
          <p:cNvSpPr txBox="1">
            <a:spLocks noChangeArrowheads="1"/>
          </p:cNvSpPr>
          <p:nvPr/>
        </p:nvSpPr>
        <p:spPr bwMode="auto">
          <a:xfrm>
            <a:off x="762000" y="1085850"/>
            <a:ext cx="7986713" cy="46166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eaLnBrk="0" hangingPunct="0">
              <a:defRPr sz="4000" b="1">
                <a:solidFill>
                  <a:srgbClr val="0000CC"/>
                </a:solidFill>
                <a:latin typeface="华文中宋" pitchFamily="2" charset="-122"/>
                <a:ea typeface="华文中宋" pitchFamily="2" charset="-122"/>
              </a:defRPr>
            </a:lvl1pPr>
            <a:lvl2pPr marL="900113" indent="-365125" algn="l" eaLnBrk="0" hangingPunct="0">
              <a:defRPr sz="4000" b="1">
                <a:solidFill>
                  <a:srgbClr val="0000CC"/>
                </a:solidFill>
                <a:latin typeface="华文中宋" pitchFamily="2" charset="-122"/>
                <a:ea typeface="华文中宋" pitchFamily="2" charset="-122"/>
              </a:defRPr>
            </a:lvl2pPr>
            <a:lvl3pPr marL="1444625" indent="-365125" algn="l" eaLnBrk="0" hangingPunct="0">
              <a:defRPr sz="4000" b="1">
                <a:solidFill>
                  <a:srgbClr val="0000CC"/>
                </a:solidFill>
                <a:latin typeface="华文中宋" pitchFamily="2" charset="-122"/>
                <a:ea typeface="华文中宋" pitchFamily="2" charset="-122"/>
              </a:defRPr>
            </a:lvl3pPr>
            <a:lvl4pPr marL="1989138" indent="-365125" algn="l" eaLnBrk="0" hangingPunct="0">
              <a:defRPr sz="4000" b="1">
                <a:solidFill>
                  <a:srgbClr val="0000CC"/>
                </a:solidFill>
                <a:latin typeface="华文中宋" pitchFamily="2" charset="-122"/>
                <a:ea typeface="华文中宋" pitchFamily="2" charset="-122"/>
              </a:defRPr>
            </a:lvl4pPr>
            <a:lvl5pPr marL="2533650" indent="-365125" algn="l" eaLnBrk="0" hangingPunct="0">
              <a:defRPr sz="4000" b="1">
                <a:solidFill>
                  <a:srgbClr val="0000CC"/>
                </a:solidFill>
                <a:latin typeface="华文中宋" pitchFamily="2" charset="-122"/>
                <a:ea typeface="华文中宋" pitchFamily="2" charset="-122"/>
              </a:defRPr>
            </a:lvl5pPr>
            <a:lvl6pPr marL="29908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marL="34480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marL="39052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marL="43624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lgn="ctr">
              <a:spcBef>
                <a:spcPct val="50000"/>
              </a:spcBef>
              <a:defRPr/>
            </a:pPr>
            <a:r>
              <a:rPr lang="en-US" altLang="zh-CN" sz="2400" dirty="0" smtClean="0">
                <a:solidFill>
                  <a:srgbClr val="FF0000"/>
                </a:solidFill>
                <a:latin typeface="Arial" charset="0"/>
                <a:ea typeface="宋体" pitchFamily="2" charset="-122"/>
              </a:rPr>
              <a:t>Developed/</a:t>
            </a:r>
            <a:r>
              <a:rPr lang="en-US" altLang="zh-CN" sz="2400" dirty="0" err="1" smtClean="0">
                <a:solidFill>
                  <a:srgbClr val="FF0000"/>
                </a:solidFill>
                <a:latin typeface="Arial" charset="0"/>
                <a:ea typeface="宋体" pitchFamily="2" charset="-122"/>
              </a:rPr>
              <a:t>ing</a:t>
            </a:r>
            <a:r>
              <a:rPr lang="en-US" altLang="zh-CN" sz="2400" dirty="0" smtClean="0">
                <a:solidFill>
                  <a:srgbClr val="FF0000"/>
                </a:solidFill>
                <a:latin typeface="Arial" charset="0"/>
                <a:ea typeface="宋体" pitchFamily="2" charset="-122"/>
              </a:rPr>
              <a:t> information-sharing platform</a:t>
            </a:r>
          </a:p>
        </p:txBody>
      </p:sp>
      <p:sp>
        <p:nvSpPr>
          <p:cNvPr id="401411" name="Text Box 3"/>
          <p:cNvSpPr txBox="1">
            <a:spLocks noChangeArrowheads="1"/>
          </p:cNvSpPr>
          <p:nvPr/>
        </p:nvSpPr>
        <p:spPr bwMode="auto">
          <a:xfrm>
            <a:off x="539552" y="1628800"/>
            <a:ext cx="8077200" cy="2092881"/>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sz="4000" b="1">
                <a:solidFill>
                  <a:srgbClr val="0000CC"/>
                </a:solidFill>
                <a:latin typeface="华文中宋" pitchFamily="2" charset="-122"/>
                <a:ea typeface="华文中宋" pitchFamily="2" charset="-122"/>
              </a:defRPr>
            </a:lvl1pPr>
            <a:lvl2pPr algn="l" eaLnBrk="0" hangingPunct="0">
              <a:defRPr sz="4000" b="1">
                <a:solidFill>
                  <a:srgbClr val="0000CC"/>
                </a:solidFill>
                <a:latin typeface="华文中宋" pitchFamily="2" charset="-122"/>
                <a:ea typeface="华文中宋" pitchFamily="2" charset="-122"/>
              </a:defRPr>
            </a:lvl2pPr>
            <a:lvl3pPr algn="l" eaLnBrk="0" hangingPunct="0">
              <a:defRPr sz="4000" b="1">
                <a:solidFill>
                  <a:srgbClr val="0000CC"/>
                </a:solidFill>
                <a:latin typeface="华文中宋" pitchFamily="2" charset="-122"/>
                <a:ea typeface="华文中宋" pitchFamily="2" charset="-122"/>
              </a:defRPr>
            </a:lvl3pPr>
            <a:lvl4pPr algn="l" eaLnBrk="0" hangingPunct="0">
              <a:defRPr sz="4000" b="1">
                <a:solidFill>
                  <a:srgbClr val="0000CC"/>
                </a:solidFill>
                <a:latin typeface="华文中宋" pitchFamily="2" charset="-122"/>
                <a:ea typeface="华文中宋" pitchFamily="2" charset="-122"/>
              </a:defRPr>
            </a:lvl4pPr>
            <a:lvl5pPr algn="l" eaLnBrk="0" hangingPunct="0">
              <a:defRPr sz="4000" b="1">
                <a:solidFill>
                  <a:srgbClr val="0000CC"/>
                </a:solidFill>
                <a:latin typeface="华文中宋" pitchFamily="2" charset="-122"/>
                <a:ea typeface="华文中宋" pitchFamily="2" charset="-122"/>
              </a:defRPr>
            </a:lvl5pPr>
            <a:lvl6pPr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spcBef>
                <a:spcPct val="50000"/>
              </a:spcBef>
              <a:buFontTx/>
              <a:buChar char="-"/>
              <a:defRPr/>
            </a:pPr>
            <a:r>
              <a:rPr lang="en-US" altLang="zh-CN" sz="2000" b="0" dirty="0" smtClean="0">
                <a:solidFill>
                  <a:schemeClr val="tx1"/>
                </a:solidFill>
                <a:latin typeface="Arial" charset="0"/>
                <a:ea typeface="宋体" pitchFamily="2" charset="-122"/>
              </a:rPr>
              <a:t>Meteorological data sharing service system </a:t>
            </a:r>
          </a:p>
          <a:p>
            <a:pPr>
              <a:spcBef>
                <a:spcPct val="50000"/>
              </a:spcBef>
              <a:buFontTx/>
              <a:buChar char="-"/>
              <a:defRPr/>
            </a:pPr>
            <a:r>
              <a:rPr lang="en-US" altLang="zh-CN" sz="2000" b="0" dirty="0" smtClean="0">
                <a:solidFill>
                  <a:schemeClr val="tx1"/>
                </a:solidFill>
                <a:latin typeface="Arial" charset="0"/>
                <a:ea typeface="宋体" pitchFamily="2" charset="-122"/>
              </a:rPr>
              <a:t>Special network connection with 14 sectors</a:t>
            </a:r>
          </a:p>
          <a:p>
            <a:pPr>
              <a:spcBef>
                <a:spcPct val="50000"/>
              </a:spcBef>
              <a:buFontTx/>
              <a:buChar char="-"/>
              <a:defRPr/>
            </a:pPr>
            <a:r>
              <a:rPr lang="en-US" altLang="zh-CN" sz="2000" b="0" dirty="0">
                <a:solidFill>
                  <a:schemeClr val="tx1"/>
                </a:solidFill>
                <a:latin typeface="Arial" charset="0"/>
                <a:ea typeface="宋体" pitchFamily="2" charset="-122"/>
              </a:rPr>
              <a:t>Exchanging data with user sectors </a:t>
            </a:r>
            <a:r>
              <a:rPr lang="en-US" altLang="zh-CN" sz="2000" b="0" dirty="0" smtClean="0">
                <a:solidFill>
                  <a:schemeClr val="tx1"/>
                </a:solidFill>
                <a:latin typeface="Arial" charset="0"/>
                <a:ea typeface="宋体" pitchFamily="2" charset="-122"/>
              </a:rPr>
              <a:t>daily and real-time</a:t>
            </a:r>
            <a:endParaRPr lang="en-US" altLang="zh-CN" sz="2000" b="0" dirty="0">
              <a:solidFill>
                <a:schemeClr val="tx1"/>
              </a:solidFill>
              <a:latin typeface="Arial" charset="0"/>
              <a:ea typeface="宋体" pitchFamily="2" charset="-122"/>
            </a:endParaRPr>
          </a:p>
          <a:p>
            <a:pPr>
              <a:spcBef>
                <a:spcPct val="50000"/>
              </a:spcBef>
              <a:buFontTx/>
              <a:buChar char="-"/>
              <a:defRPr/>
            </a:pPr>
            <a:r>
              <a:rPr lang="en-US" altLang="zh-CN" sz="2000" b="0" dirty="0" smtClean="0">
                <a:solidFill>
                  <a:schemeClr val="tx1"/>
                </a:solidFill>
                <a:latin typeface="Arial" charset="0"/>
                <a:ea typeface="宋体" pitchFamily="2" charset="-122"/>
              </a:rPr>
              <a:t>CMA </a:t>
            </a:r>
            <a:r>
              <a:rPr lang="en-US" altLang="zh-CN" sz="2000" b="0" dirty="0">
                <a:solidFill>
                  <a:schemeClr val="tx1"/>
                </a:solidFill>
                <a:latin typeface="Arial" charset="0"/>
                <a:ea typeface="宋体" pitchFamily="2" charset="-122"/>
              </a:rPr>
              <a:t>sponsored the early warning dissemination system </a:t>
            </a:r>
            <a:r>
              <a:rPr lang="en-US" altLang="zh-CN" sz="2000" b="0" dirty="0" smtClean="0">
                <a:solidFill>
                  <a:schemeClr val="tx1"/>
                </a:solidFill>
                <a:latin typeface="Arial" charset="0"/>
                <a:ea typeface="宋体" pitchFamily="2" charset="-122"/>
              </a:rPr>
              <a:t>for the meteorological disasters</a:t>
            </a:r>
            <a:endParaRPr lang="en-US" altLang="zh-CN" sz="2000" b="0" dirty="0">
              <a:solidFill>
                <a:schemeClr val="tx1"/>
              </a:solidFill>
              <a:latin typeface="Arial" charset="0"/>
              <a:ea typeface="宋体" pitchFamily="2" charset="-122"/>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293096"/>
            <a:ext cx="4554909" cy="256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6" name="矩形 5"/>
          <p:cNvSpPr/>
          <p:nvPr/>
        </p:nvSpPr>
        <p:spPr>
          <a:xfrm>
            <a:off x="2483768" y="44624"/>
            <a:ext cx="4508937" cy="923330"/>
          </a:xfrm>
          <a:prstGeom prst="rect">
            <a:avLst/>
          </a:prstGeom>
        </p:spPr>
        <p:txBody>
          <a:bodyPr wrap="square">
            <a:spAutoFit/>
          </a:bodyPr>
          <a:lstStyle/>
          <a:p>
            <a:pPr>
              <a:lnSpc>
                <a:spcPct val="150000"/>
              </a:lnSpc>
            </a:pPr>
            <a:r>
              <a:rPr lang="en-US" altLang="zh-CN" sz="3600" b="1" i="1" dirty="0">
                <a:solidFill>
                  <a:srgbClr val="0000CC"/>
                </a:solidFill>
              </a:rPr>
              <a:t>The Way We Work</a:t>
            </a:r>
          </a:p>
        </p:txBody>
      </p:sp>
      <p:pic>
        <p:nvPicPr>
          <p:cNvPr id="7" name="Picture 9" descr="预警平台"/>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267200"/>
            <a:ext cx="38877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CC00"/>
                </a:solidFill>
                <a:miter lim="800000"/>
                <a:headEnd/>
                <a:tailEnd/>
              </a14:hiddenLine>
            </a:ext>
          </a:extLst>
        </p:spPr>
      </p:pic>
      <p:pic>
        <p:nvPicPr>
          <p:cNvPr id="8" name="图片 4" descr="_MG_9312.jpg"/>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276989"/>
            <a:ext cx="3059832"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CC00"/>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221088"/>
            <a:ext cx="3275856"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23016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ext Box 2"/>
          <p:cNvSpPr txBox="1">
            <a:spLocks noChangeArrowheads="1"/>
          </p:cNvSpPr>
          <p:nvPr/>
        </p:nvSpPr>
        <p:spPr bwMode="auto">
          <a:xfrm>
            <a:off x="971601" y="1124744"/>
            <a:ext cx="7128792" cy="52322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gn="l" eaLnBrk="0" hangingPunct="0">
              <a:defRPr sz="4000" b="1">
                <a:solidFill>
                  <a:srgbClr val="0000CC"/>
                </a:solidFill>
                <a:latin typeface="华文中宋" pitchFamily="2" charset="-122"/>
                <a:ea typeface="华文中宋" pitchFamily="2" charset="-122"/>
              </a:defRPr>
            </a:lvl1pPr>
            <a:lvl2pPr marL="900113" indent="-365125" algn="l" eaLnBrk="0" hangingPunct="0">
              <a:defRPr sz="4000" b="1">
                <a:solidFill>
                  <a:srgbClr val="0000CC"/>
                </a:solidFill>
                <a:latin typeface="华文中宋" pitchFamily="2" charset="-122"/>
                <a:ea typeface="华文中宋" pitchFamily="2" charset="-122"/>
              </a:defRPr>
            </a:lvl2pPr>
            <a:lvl3pPr marL="1444625" indent="-365125" algn="l" eaLnBrk="0" hangingPunct="0">
              <a:defRPr sz="4000" b="1">
                <a:solidFill>
                  <a:srgbClr val="0000CC"/>
                </a:solidFill>
                <a:latin typeface="华文中宋" pitchFamily="2" charset="-122"/>
                <a:ea typeface="华文中宋" pitchFamily="2" charset="-122"/>
              </a:defRPr>
            </a:lvl3pPr>
            <a:lvl4pPr marL="1989138" indent="-365125" algn="l" eaLnBrk="0" hangingPunct="0">
              <a:defRPr sz="4000" b="1">
                <a:solidFill>
                  <a:srgbClr val="0000CC"/>
                </a:solidFill>
                <a:latin typeface="华文中宋" pitchFamily="2" charset="-122"/>
                <a:ea typeface="华文中宋" pitchFamily="2" charset="-122"/>
              </a:defRPr>
            </a:lvl4pPr>
            <a:lvl5pPr marL="2533650" indent="-365125" algn="l" eaLnBrk="0" hangingPunct="0">
              <a:defRPr sz="4000" b="1">
                <a:solidFill>
                  <a:srgbClr val="0000CC"/>
                </a:solidFill>
                <a:latin typeface="华文中宋" pitchFamily="2" charset="-122"/>
                <a:ea typeface="华文中宋" pitchFamily="2" charset="-122"/>
              </a:defRPr>
            </a:lvl5pPr>
            <a:lvl6pPr marL="29908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marL="34480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marL="39052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marL="43624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lgn="ctr">
              <a:spcBef>
                <a:spcPct val="50000"/>
              </a:spcBef>
              <a:defRPr/>
            </a:pPr>
            <a:r>
              <a:rPr lang="en-US" altLang="zh-CN" sz="2800" dirty="0" smtClean="0">
                <a:solidFill>
                  <a:srgbClr val="FF0000"/>
                </a:solidFill>
                <a:latin typeface="Arial" charset="0"/>
                <a:ea typeface="宋体" pitchFamily="2" charset="-122"/>
              </a:rPr>
              <a:t>Education and training</a:t>
            </a:r>
            <a:r>
              <a:rPr lang="en-US" altLang="zh-CN" sz="2800" dirty="0" smtClean="0">
                <a:latin typeface="Arial" charset="0"/>
                <a:ea typeface="宋体" pitchFamily="2" charset="-122"/>
              </a:rPr>
              <a:t> </a:t>
            </a:r>
            <a:r>
              <a:rPr lang="en-US" altLang="zh-CN" sz="2800" dirty="0" smtClean="0">
                <a:solidFill>
                  <a:srgbClr val="FF0000"/>
                </a:solidFill>
                <a:latin typeface="Arial" charset="0"/>
                <a:ea typeface="宋体" pitchFamily="2" charset="-122"/>
              </a:rPr>
              <a:t>for key users  </a:t>
            </a:r>
          </a:p>
        </p:txBody>
      </p:sp>
      <p:sp>
        <p:nvSpPr>
          <p:cNvPr id="404483" name="Text Box 3"/>
          <p:cNvSpPr txBox="1">
            <a:spLocks noChangeArrowheads="1"/>
          </p:cNvSpPr>
          <p:nvPr/>
        </p:nvSpPr>
        <p:spPr bwMode="auto">
          <a:xfrm>
            <a:off x="179512" y="2060848"/>
            <a:ext cx="5939408" cy="36317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sz="4000" b="1">
                <a:solidFill>
                  <a:srgbClr val="0000CC"/>
                </a:solidFill>
                <a:latin typeface="华文中宋" pitchFamily="2" charset="-122"/>
                <a:ea typeface="华文中宋" pitchFamily="2" charset="-122"/>
              </a:defRPr>
            </a:lvl1pPr>
            <a:lvl2pPr algn="l" eaLnBrk="0" hangingPunct="0">
              <a:defRPr sz="4000" b="1">
                <a:solidFill>
                  <a:srgbClr val="0000CC"/>
                </a:solidFill>
                <a:latin typeface="华文中宋" pitchFamily="2" charset="-122"/>
                <a:ea typeface="华文中宋" pitchFamily="2" charset="-122"/>
              </a:defRPr>
            </a:lvl2pPr>
            <a:lvl3pPr algn="l" eaLnBrk="0" hangingPunct="0">
              <a:defRPr sz="4000" b="1">
                <a:solidFill>
                  <a:srgbClr val="0000CC"/>
                </a:solidFill>
                <a:latin typeface="华文中宋" pitchFamily="2" charset="-122"/>
                <a:ea typeface="华文中宋" pitchFamily="2" charset="-122"/>
              </a:defRPr>
            </a:lvl3pPr>
            <a:lvl4pPr algn="l" eaLnBrk="0" hangingPunct="0">
              <a:defRPr sz="4000" b="1">
                <a:solidFill>
                  <a:srgbClr val="0000CC"/>
                </a:solidFill>
                <a:latin typeface="华文中宋" pitchFamily="2" charset="-122"/>
                <a:ea typeface="华文中宋" pitchFamily="2" charset="-122"/>
              </a:defRPr>
            </a:lvl4pPr>
            <a:lvl5pPr algn="l" eaLnBrk="0" hangingPunct="0">
              <a:defRPr sz="4000" b="1">
                <a:solidFill>
                  <a:srgbClr val="0000CC"/>
                </a:solidFill>
                <a:latin typeface="华文中宋" pitchFamily="2" charset="-122"/>
                <a:ea typeface="华文中宋" pitchFamily="2" charset="-122"/>
              </a:defRPr>
            </a:lvl5pPr>
            <a:lvl6pPr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spcBef>
                <a:spcPct val="50000"/>
              </a:spcBef>
              <a:buFontTx/>
              <a:buChar char="-"/>
              <a:defRPr/>
            </a:pPr>
            <a:r>
              <a:rPr lang="en-US" altLang="zh-CN" sz="2000" b="0" dirty="0" smtClean="0">
                <a:solidFill>
                  <a:schemeClr val="tx1"/>
                </a:solidFill>
                <a:latin typeface="Arial" charset="0"/>
                <a:ea typeface="宋体" pitchFamily="2" charset="-122"/>
              </a:rPr>
              <a:t>CMA is authorized by the central government to host 2-3 training courses each year, which participated by </a:t>
            </a:r>
            <a:r>
              <a:rPr lang="en-US" altLang="zh-CN" sz="2000" b="0" dirty="0" smtClean="0">
                <a:solidFill>
                  <a:srgbClr val="0000FF"/>
                </a:solidFill>
                <a:latin typeface="Arial" charset="0"/>
                <a:ea typeface="宋体" pitchFamily="2" charset="-122"/>
              </a:rPr>
              <a:t>city mayors </a:t>
            </a:r>
            <a:r>
              <a:rPr lang="en-US" altLang="zh-CN" sz="2000" b="0" dirty="0" smtClean="0">
                <a:solidFill>
                  <a:schemeClr val="tx1"/>
                </a:solidFill>
                <a:latin typeface="Arial" charset="0"/>
                <a:ea typeface="宋体" pitchFamily="2" charset="-122"/>
              </a:rPr>
              <a:t>nationwide;</a:t>
            </a:r>
            <a:endParaRPr lang="en-US" altLang="zh-CN" sz="2000" b="0" dirty="0" smtClean="0">
              <a:latin typeface="Arial" charset="0"/>
              <a:ea typeface="宋体" pitchFamily="2" charset="-122"/>
            </a:endParaRPr>
          </a:p>
          <a:p>
            <a:pPr>
              <a:spcBef>
                <a:spcPct val="50000"/>
              </a:spcBef>
              <a:buFontTx/>
              <a:buChar char="-"/>
              <a:defRPr/>
            </a:pPr>
            <a:r>
              <a:rPr lang="en-US" altLang="zh-CN" sz="2000" b="0" dirty="0" smtClean="0">
                <a:solidFill>
                  <a:schemeClr val="tx1"/>
                </a:solidFill>
                <a:latin typeface="Arial" charset="0"/>
                <a:ea typeface="宋体" pitchFamily="2" charset="-122"/>
              </a:rPr>
              <a:t>CMA regularly trains the </a:t>
            </a:r>
            <a:r>
              <a:rPr lang="en-US" altLang="zh-CN" sz="2000" b="0" dirty="0" smtClean="0">
                <a:solidFill>
                  <a:srgbClr val="0000FF"/>
                </a:solidFill>
                <a:latin typeface="Arial" charset="0"/>
                <a:ea typeface="宋体" pitchFamily="2" charset="-122"/>
              </a:rPr>
              <a:t>voluntary</a:t>
            </a:r>
            <a:r>
              <a:rPr lang="en-US" altLang="zh-CN" sz="2000" b="0" dirty="0" smtClean="0">
                <a:latin typeface="Arial" charset="0"/>
                <a:ea typeface="宋体" pitchFamily="2" charset="-122"/>
              </a:rPr>
              <a:t> </a:t>
            </a:r>
            <a:r>
              <a:rPr lang="en-US" altLang="zh-CN" sz="2000" b="0" dirty="0" smtClean="0">
                <a:solidFill>
                  <a:schemeClr val="tx1"/>
                </a:solidFill>
                <a:latin typeface="Arial" charset="0"/>
                <a:ea typeface="宋体" pitchFamily="2" charset="-122"/>
              </a:rPr>
              <a:t>weather and climate  information </a:t>
            </a:r>
            <a:r>
              <a:rPr lang="en-US" altLang="zh-CN" sz="2000" b="0" dirty="0" smtClean="0">
                <a:solidFill>
                  <a:srgbClr val="0000FF"/>
                </a:solidFill>
                <a:latin typeface="Arial" charset="0"/>
                <a:ea typeface="宋体" pitchFamily="2" charset="-122"/>
              </a:rPr>
              <a:t>deliverers (total 550,000);</a:t>
            </a:r>
          </a:p>
          <a:p>
            <a:pPr>
              <a:spcBef>
                <a:spcPct val="50000"/>
              </a:spcBef>
              <a:buFontTx/>
              <a:buChar char="-"/>
              <a:defRPr/>
            </a:pPr>
            <a:r>
              <a:rPr lang="en-US" altLang="zh-CN" sz="2000" b="0" dirty="0" smtClean="0">
                <a:solidFill>
                  <a:srgbClr val="0000FF"/>
                </a:solidFill>
                <a:latin typeface="Arial" charset="0"/>
                <a:ea typeface="宋体" pitchFamily="2" charset="-122"/>
              </a:rPr>
              <a:t>Township leader training </a:t>
            </a:r>
            <a:r>
              <a:rPr lang="en-US" altLang="zh-CN" sz="2000" b="0" dirty="0" smtClean="0">
                <a:solidFill>
                  <a:schemeClr val="tx1"/>
                </a:solidFill>
                <a:latin typeface="Arial" charset="0"/>
                <a:ea typeface="宋体" pitchFamily="2" charset="-122"/>
              </a:rPr>
              <a:t>program has been kicked off as a pilot project in 2010; </a:t>
            </a:r>
          </a:p>
          <a:p>
            <a:pPr>
              <a:spcBef>
                <a:spcPct val="50000"/>
              </a:spcBef>
              <a:buFontTx/>
              <a:buChar char="-"/>
              <a:defRPr/>
            </a:pPr>
            <a:r>
              <a:rPr lang="en-US" altLang="zh-CN" sz="2000" b="0" dirty="0">
                <a:solidFill>
                  <a:schemeClr val="tx1"/>
                </a:solidFill>
                <a:latin typeface="Arial" charset="0"/>
                <a:ea typeface="宋体" pitchFamily="2" charset="-122"/>
              </a:rPr>
              <a:t>As a RCC in Asia area, </a:t>
            </a:r>
            <a:r>
              <a:rPr lang="en-US" altLang="zh-CN" sz="2000" b="0" dirty="0" smtClean="0">
                <a:solidFill>
                  <a:schemeClr val="tx1"/>
                </a:solidFill>
                <a:latin typeface="Arial" charset="0"/>
                <a:ea typeface="宋体" pitchFamily="2" charset="-122"/>
              </a:rPr>
              <a:t>hold </a:t>
            </a:r>
            <a:r>
              <a:rPr lang="en-US" altLang="zh-CN" sz="2000" b="0" dirty="0" smtClean="0">
                <a:solidFill>
                  <a:srgbClr val="0000FF"/>
                </a:solidFill>
                <a:latin typeface="Arial" charset="0"/>
                <a:ea typeface="宋体" pitchFamily="2" charset="-122"/>
              </a:rPr>
              <a:t>the </a:t>
            </a:r>
            <a:r>
              <a:rPr lang="en-US" altLang="zh-CN" sz="2000" b="0" dirty="0">
                <a:solidFill>
                  <a:srgbClr val="0000FF"/>
                </a:solidFill>
                <a:latin typeface="Arial" charset="0"/>
                <a:ea typeface="宋体" pitchFamily="2" charset="-122"/>
              </a:rPr>
              <a:t>Forum on Regional Climate Monitoring, Assessment and Prediction for Asia (FOCRAII)</a:t>
            </a:r>
            <a:r>
              <a:rPr lang="en-US" altLang="zh-CN" sz="2000" b="0" dirty="0">
                <a:solidFill>
                  <a:schemeClr val="tx1"/>
                </a:solidFill>
                <a:latin typeface="Arial" charset="0"/>
                <a:ea typeface="宋体" pitchFamily="2" charset="-122"/>
              </a:rPr>
              <a:t> </a:t>
            </a:r>
            <a:r>
              <a:rPr lang="en-US" altLang="zh-CN" sz="2000" b="0" dirty="0" smtClean="0">
                <a:solidFill>
                  <a:schemeClr val="tx1"/>
                </a:solidFill>
                <a:latin typeface="Arial" charset="0"/>
                <a:ea typeface="宋体" pitchFamily="2" charset="-122"/>
              </a:rPr>
              <a:t>every year;</a:t>
            </a:r>
          </a:p>
        </p:txBody>
      </p:sp>
      <p:pic>
        <p:nvPicPr>
          <p:cNvPr id="20484" name="Picture 4" descr="Z3004200919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1700808"/>
            <a:ext cx="31257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483768" y="44624"/>
            <a:ext cx="4508937" cy="923330"/>
          </a:xfrm>
          <a:prstGeom prst="rect">
            <a:avLst/>
          </a:prstGeom>
        </p:spPr>
        <p:txBody>
          <a:bodyPr wrap="square">
            <a:spAutoFit/>
          </a:bodyPr>
          <a:lstStyle/>
          <a:p>
            <a:pPr>
              <a:lnSpc>
                <a:spcPct val="150000"/>
              </a:lnSpc>
            </a:pPr>
            <a:r>
              <a:rPr lang="en-US" altLang="zh-CN" sz="3600" b="1" i="1" dirty="0">
                <a:solidFill>
                  <a:srgbClr val="0000CC"/>
                </a:solidFill>
              </a:rPr>
              <a:t>The Way We Work</a:t>
            </a:r>
          </a:p>
        </p:txBody>
      </p:sp>
      <p:pic>
        <p:nvPicPr>
          <p:cNvPr id="8" name="Picture 4" descr="IMG_1596"/>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6018213" y="4343400"/>
            <a:ext cx="3125787" cy="2514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809561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2"/>
          <p:cNvSpPr txBox="1">
            <a:spLocks noChangeArrowheads="1"/>
          </p:cNvSpPr>
          <p:nvPr/>
        </p:nvSpPr>
        <p:spPr bwMode="auto">
          <a:xfrm>
            <a:off x="611560" y="2924944"/>
            <a:ext cx="8352928" cy="83099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65125" indent="-365125" algn="l" eaLnBrk="0" hangingPunct="0">
              <a:defRPr sz="4000" b="1">
                <a:solidFill>
                  <a:srgbClr val="0000CC"/>
                </a:solidFill>
                <a:latin typeface="华文中宋" pitchFamily="2" charset="-122"/>
                <a:ea typeface="华文中宋" pitchFamily="2" charset="-122"/>
              </a:defRPr>
            </a:lvl1pPr>
            <a:lvl2pPr marL="365125" indent="-365125" algn="l" eaLnBrk="0" hangingPunct="0">
              <a:defRPr sz="4000" b="1">
                <a:solidFill>
                  <a:srgbClr val="0000CC"/>
                </a:solidFill>
                <a:latin typeface="华文中宋" pitchFamily="2" charset="-122"/>
                <a:ea typeface="华文中宋" pitchFamily="2" charset="-122"/>
              </a:defRPr>
            </a:lvl2pPr>
            <a:lvl3pPr marL="365125" indent="-365125" algn="l" eaLnBrk="0" hangingPunct="0">
              <a:defRPr sz="4000" b="1">
                <a:solidFill>
                  <a:srgbClr val="0000CC"/>
                </a:solidFill>
                <a:latin typeface="华文中宋" pitchFamily="2" charset="-122"/>
                <a:ea typeface="华文中宋" pitchFamily="2" charset="-122"/>
              </a:defRPr>
            </a:lvl3pPr>
            <a:lvl4pPr marL="365125" indent="-365125" algn="l" eaLnBrk="0" hangingPunct="0">
              <a:defRPr sz="4000" b="1">
                <a:solidFill>
                  <a:srgbClr val="0000CC"/>
                </a:solidFill>
                <a:latin typeface="华文中宋" pitchFamily="2" charset="-122"/>
                <a:ea typeface="华文中宋" pitchFamily="2" charset="-122"/>
              </a:defRPr>
            </a:lvl4pPr>
            <a:lvl5pPr marL="365125" indent="-365125" algn="l" eaLnBrk="0" hangingPunct="0">
              <a:defRPr sz="4000" b="1">
                <a:solidFill>
                  <a:srgbClr val="0000CC"/>
                </a:solidFill>
                <a:latin typeface="华文中宋" pitchFamily="2" charset="-122"/>
                <a:ea typeface="华文中宋" pitchFamily="2" charset="-122"/>
              </a:defRPr>
            </a:lvl5pPr>
            <a:lvl6pPr marL="822325"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marL="1279525"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marL="1736725"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marL="2193925"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spcBef>
                <a:spcPct val="50000"/>
              </a:spcBef>
              <a:buFont typeface="Wingdings" charset="2"/>
              <a:buChar char=""/>
              <a:defRPr/>
            </a:pPr>
            <a:r>
              <a:rPr lang="en-US" altLang="zh-CN" sz="1600" b="0" dirty="0" smtClean="0">
                <a:solidFill>
                  <a:srgbClr val="FF0000"/>
                </a:solidFill>
                <a:latin typeface="Arial" charset="0"/>
                <a:ea typeface="宋体" pitchFamily="2" charset="-122"/>
              </a:rPr>
              <a:t>Media</a:t>
            </a:r>
            <a:r>
              <a:rPr lang="en-US" altLang="zh-CN" sz="1600" b="0" dirty="0" smtClean="0">
                <a:solidFill>
                  <a:schemeClr val="tx1"/>
                </a:solidFill>
                <a:latin typeface="Arial" charset="0"/>
                <a:ea typeface="宋体" pitchFamily="2" charset="-122"/>
              </a:rPr>
              <a:t> is a </a:t>
            </a:r>
            <a:r>
              <a:rPr lang="en-US" altLang="zh-CN" sz="1600" b="0" dirty="0" smtClean="0">
                <a:solidFill>
                  <a:srgbClr val="FF0000"/>
                </a:solidFill>
                <a:latin typeface="Arial" charset="0"/>
                <a:ea typeface="宋体" pitchFamily="2" charset="-122"/>
              </a:rPr>
              <a:t>driving force</a:t>
            </a:r>
            <a:r>
              <a:rPr lang="en-US" altLang="zh-CN" sz="1600" b="0" dirty="0" smtClean="0">
                <a:solidFill>
                  <a:schemeClr val="tx1"/>
                </a:solidFill>
                <a:latin typeface="Arial" charset="0"/>
                <a:ea typeface="宋体" pitchFamily="2" charset="-122"/>
              </a:rPr>
              <a:t> for  climate service delivery and disaster risk reduction, communication and outreach are essential for ensuring consistent warning and a single official voice ( against wrong info and rumors)</a:t>
            </a:r>
          </a:p>
        </p:txBody>
      </p:sp>
      <p:sp>
        <p:nvSpPr>
          <p:cNvPr id="402437" name="Text Box 12"/>
          <p:cNvSpPr txBox="1">
            <a:spLocks noChangeArrowheads="1"/>
          </p:cNvSpPr>
          <p:nvPr/>
        </p:nvSpPr>
        <p:spPr bwMode="auto">
          <a:xfrm>
            <a:off x="611560" y="1772816"/>
            <a:ext cx="89154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sz="4000" b="1">
                <a:solidFill>
                  <a:srgbClr val="0000CC"/>
                </a:solidFill>
                <a:latin typeface="华文中宋" pitchFamily="2" charset="-122"/>
                <a:ea typeface="华文中宋" pitchFamily="2" charset="-122"/>
              </a:defRPr>
            </a:lvl1pPr>
            <a:lvl2pPr marL="742950" indent="-285750" algn="l" eaLnBrk="0" hangingPunct="0">
              <a:defRPr sz="4000" b="1">
                <a:solidFill>
                  <a:srgbClr val="0000CC"/>
                </a:solidFill>
                <a:latin typeface="华文中宋" pitchFamily="2" charset="-122"/>
                <a:ea typeface="华文中宋" pitchFamily="2" charset="-122"/>
              </a:defRPr>
            </a:lvl2pPr>
            <a:lvl3pPr marL="1143000" indent="-228600" algn="l" eaLnBrk="0" hangingPunct="0">
              <a:defRPr sz="4000" b="1">
                <a:solidFill>
                  <a:srgbClr val="0000CC"/>
                </a:solidFill>
                <a:latin typeface="华文中宋" pitchFamily="2" charset="-122"/>
                <a:ea typeface="华文中宋" pitchFamily="2" charset="-122"/>
              </a:defRPr>
            </a:lvl3pPr>
            <a:lvl4pPr marL="1600200" indent="-228600" algn="l" eaLnBrk="0" hangingPunct="0">
              <a:defRPr sz="4000" b="1">
                <a:solidFill>
                  <a:srgbClr val="0000CC"/>
                </a:solidFill>
                <a:latin typeface="华文中宋" pitchFamily="2" charset="-122"/>
                <a:ea typeface="华文中宋" pitchFamily="2" charset="-122"/>
              </a:defRPr>
            </a:lvl4pPr>
            <a:lvl5pPr marL="2057400" indent="-228600" algn="l" eaLnBrk="0" hangingPunct="0">
              <a:defRPr sz="4000" b="1">
                <a:solidFill>
                  <a:srgbClr val="0000CC"/>
                </a:solidFill>
                <a:latin typeface="华文中宋" pitchFamily="2" charset="-122"/>
                <a:ea typeface="华文中宋" pitchFamily="2" charset="-122"/>
              </a:defRPr>
            </a:lvl5pPr>
            <a:lvl6pPr marL="25146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marL="29718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marL="34290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marL="38862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marL="342900" indent="-342900" eaLnBrk="1" hangingPunct="1">
              <a:spcBef>
                <a:spcPct val="50000"/>
              </a:spcBef>
              <a:buFont typeface="Arial"/>
              <a:buChar char="•"/>
              <a:defRPr/>
            </a:pPr>
            <a:r>
              <a:rPr lang="en-US" altLang="zh-CN" sz="2000" b="0" dirty="0" smtClean="0">
                <a:solidFill>
                  <a:schemeClr val="tx1"/>
                </a:solidFill>
                <a:latin typeface="Arial" charset="0"/>
                <a:ea typeface="宋体" pitchFamily="2" charset="-122"/>
              </a:rPr>
              <a:t>Early </a:t>
            </a:r>
            <a:r>
              <a:rPr lang="en-US" altLang="zh-CN" sz="2000" b="0" dirty="0">
                <a:solidFill>
                  <a:schemeClr val="tx1"/>
                </a:solidFill>
                <a:latin typeface="Arial" charset="0"/>
                <a:ea typeface="宋体" pitchFamily="2" charset="-122"/>
              </a:rPr>
              <a:t>Warning Information Center for Media</a:t>
            </a:r>
          </a:p>
          <a:p>
            <a:pPr marL="342900" indent="-342900" eaLnBrk="1" hangingPunct="1">
              <a:spcBef>
                <a:spcPct val="50000"/>
              </a:spcBef>
              <a:buFont typeface="Arial"/>
              <a:buChar char="•"/>
              <a:defRPr/>
            </a:pPr>
            <a:r>
              <a:rPr lang="en-US" altLang="zh-CN" sz="2000" b="0" dirty="0" smtClean="0">
                <a:solidFill>
                  <a:schemeClr val="tx1"/>
                </a:solidFill>
                <a:latin typeface="Arial" charset="0"/>
                <a:ea typeface="宋体" pitchFamily="2" charset="-122"/>
              </a:rPr>
              <a:t>Press </a:t>
            </a:r>
            <a:r>
              <a:rPr lang="en-US" altLang="zh-CN" sz="2000" b="0" dirty="0">
                <a:solidFill>
                  <a:schemeClr val="tx1"/>
                </a:solidFill>
                <a:latin typeface="Arial" charset="0"/>
                <a:ea typeface="宋体" pitchFamily="2" charset="-122"/>
              </a:rPr>
              <a:t>conference every month</a:t>
            </a:r>
          </a:p>
        </p:txBody>
      </p:sp>
      <p:pic>
        <p:nvPicPr>
          <p:cNvPr id="2" name="图片 1" descr="180373c3dde7131eb721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 y="4807992"/>
            <a:ext cx="2795465" cy="2050008"/>
          </a:xfrm>
          <a:prstGeom prst="rect">
            <a:avLst/>
          </a:prstGeom>
        </p:spPr>
      </p:pic>
      <p:pic>
        <p:nvPicPr>
          <p:cNvPr id="3" name="图片 2" descr="180373c3dde7131eb668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4797152"/>
            <a:ext cx="2847589" cy="2088232"/>
          </a:xfrm>
          <a:prstGeom prst="rect">
            <a:avLst/>
          </a:prstGeom>
        </p:spPr>
      </p:pic>
      <p:sp>
        <p:nvSpPr>
          <p:cNvPr id="7" name="Text Box 12"/>
          <p:cNvSpPr txBox="1">
            <a:spLocks noChangeArrowheads="1"/>
          </p:cNvSpPr>
          <p:nvPr/>
        </p:nvSpPr>
        <p:spPr bwMode="auto">
          <a:xfrm>
            <a:off x="5580112" y="5661248"/>
            <a:ext cx="356388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sz="4000" b="1">
                <a:solidFill>
                  <a:srgbClr val="0000CC"/>
                </a:solidFill>
                <a:latin typeface="华文中宋" pitchFamily="2" charset="-122"/>
                <a:ea typeface="华文中宋" pitchFamily="2" charset="-122"/>
              </a:defRPr>
            </a:lvl1pPr>
            <a:lvl2pPr marL="742950" indent="-285750" algn="l" eaLnBrk="0" hangingPunct="0">
              <a:defRPr sz="4000" b="1">
                <a:solidFill>
                  <a:srgbClr val="0000CC"/>
                </a:solidFill>
                <a:latin typeface="华文中宋" pitchFamily="2" charset="-122"/>
                <a:ea typeface="华文中宋" pitchFamily="2" charset="-122"/>
              </a:defRPr>
            </a:lvl2pPr>
            <a:lvl3pPr marL="1143000" indent="-228600" algn="l" eaLnBrk="0" hangingPunct="0">
              <a:defRPr sz="4000" b="1">
                <a:solidFill>
                  <a:srgbClr val="0000CC"/>
                </a:solidFill>
                <a:latin typeface="华文中宋" pitchFamily="2" charset="-122"/>
                <a:ea typeface="华文中宋" pitchFamily="2" charset="-122"/>
              </a:defRPr>
            </a:lvl3pPr>
            <a:lvl4pPr marL="1600200" indent="-228600" algn="l" eaLnBrk="0" hangingPunct="0">
              <a:defRPr sz="4000" b="1">
                <a:solidFill>
                  <a:srgbClr val="0000CC"/>
                </a:solidFill>
                <a:latin typeface="华文中宋" pitchFamily="2" charset="-122"/>
                <a:ea typeface="华文中宋" pitchFamily="2" charset="-122"/>
              </a:defRPr>
            </a:lvl4pPr>
            <a:lvl5pPr marL="2057400" indent="-228600" algn="l" eaLnBrk="0" hangingPunct="0">
              <a:defRPr sz="4000" b="1">
                <a:solidFill>
                  <a:srgbClr val="0000CC"/>
                </a:solidFill>
                <a:latin typeface="华文中宋" pitchFamily="2" charset="-122"/>
                <a:ea typeface="华文中宋" pitchFamily="2" charset="-122"/>
              </a:defRPr>
            </a:lvl5pPr>
            <a:lvl6pPr marL="25146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marL="29718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marL="34290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marL="3886200" indent="-228600"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eaLnBrk="1" hangingPunct="1">
              <a:spcBef>
                <a:spcPct val="50000"/>
              </a:spcBef>
              <a:defRPr/>
            </a:pPr>
            <a:r>
              <a:rPr lang="en-US" altLang="zh-CN" sz="2600" dirty="0" smtClean="0">
                <a:solidFill>
                  <a:schemeClr val="accent6"/>
                </a:solidFill>
                <a:latin typeface="Arial" charset="0"/>
                <a:ea typeface="方正小标宋简体" pitchFamily="2" charset="-122"/>
              </a:rPr>
              <a:t>China Weather TV</a:t>
            </a:r>
          </a:p>
        </p:txBody>
      </p:sp>
      <p:sp>
        <p:nvSpPr>
          <p:cNvPr id="8" name="Text Box 2"/>
          <p:cNvSpPr txBox="1">
            <a:spLocks noChangeArrowheads="1"/>
          </p:cNvSpPr>
          <p:nvPr/>
        </p:nvSpPr>
        <p:spPr bwMode="auto">
          <a:xfrm>
            <a:off x="1404069" y="1124744"/>
            <a:ext cx="6264275" cy="5207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l" eaLnBrk="0" hangingPunct="0">
              <a:defRPr sz="4000" b="1">
                <a:solidFill>
                  <a:srgbClr val="0000CC"/>
                </a:solidFill>
                <a:latin typeface="华文中宋" pitchFamily="2" charset="-122"/>
                <a:ea typeface="华文中宋" pitchFamily="2" charset="-122"/>
              </a:defRPr>
            </a:lvl1pPr>
            <a:lvl2pPr marL="900113" indent="-365125" algn="l" eaLnBrk="0" hangingPunct="0">
              <a:defRPr sz="4000" b="1">
                <a:solidFill>
                  <a:srgbClr val="0000CC"/>
                </a:solidFill>
                <a:latin typeface="华文中宋" pitchFamily="2" charset="-122"/>
                <a:ea typeface="华文中宋" pitchFamily="2" charset="-122"/>
              </a:defRPr>
            </a:lvl2pPr>
            <a:lvl3pPr marL="1444625" indent="-365125" algn="l" eaLnBrk="0" hangingPunct="0">
              <a:defRPr sz="4000" b="1">
                <a:solidFill>
                  <a:srgbClr val="0000CC"/>
                </a:solidFill>
                <a:latin typeface="华文中宋" pitchFamily="2" charset="-122"/>
                <a:ea typeface="华文中宋" pitchFamily="2" charset="-122"/>
              </a:defRPr>
            </a:lvl3pPr>
            <a:lvl4pPr marL="1989138" indent="-365125" algn="l" eaLnBrk="0" hangingPunct="0">
              <a:defRPr sz="4000" b="1">
                <a:solidFill>
                  <a:srgbClr val="0000CC"/>
                </a:solidFill>
                <a:latin typeface="华文中宋" pitchFamily="2" charset="-122"/>
                <a:ea typeface="华文中宋" pitchFamily="2" charset="-122"/>
              </a:defRPr>
            </a:lvl4pPr>
            <a:lvl5pPr marL="2533650" indent="-365125" algn="l" eaLnBrk="0" hangingPunct="0">
              <a:defRPr sz="4000" b="1">
                <a:solidFill>
                  <a:srgbClr val="0000CC"/>
                </a:solidFill>
                <a:latin typeface="华文中宋" pitchFamily="2" charset="-122"/>
                <a:ea typeface="华文中宋" pitchFamily="2" charset="-122"/>
              </a:defRPr>
            </a:lvl5pPr>
            <a:lvl6pPr marL="29908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marL="34480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marL="39052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marL="4362450" indent="-365125"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lgn="ctr">
              <a:spcBef>
                <a:spcPct val="50000"/>
              </a:spcBef>
              <a:defRPr/>
            </a:pPr>
            <a:r>
              <a:rPr lang="en-US" altLang="zh-CN" sz="2800" dirty="0" smtClean="0">
                <a:solidFill>
                  <a:srgbClr val="FF0000"/>
                </a:solidFill>
                <a:latin typeface="Arial" charset="0"/>
                <a:ea typeface="宋体" pitchFamily="2" charset="-122"/>
              </a:rPr>
              <a:t>user interface</a:t>
            </a:r>
          </a:p>
        </p:txBody>
      </p:sp>
      <p:sp>
        <p:nvSpPr>
          <p:cNvPr id="9" name="矩形 8"/>
          <p:cNvSpPr/>
          <p:nvPr/>
        </p:nvSpPr>
        <p:spPr>
          <a:xfrm>
            <a:off x="2483768" y="44624"/>
            <a:ext cx="4508937" cy="923330"/>
          </a:xfrm>
          <a:prstGeom prst="rect">
            <a:avLst/>
          </a:prstGeom>
        </p:spPr>
        <p:txBody>
          <a:bodyPr wrap="square">
            <a:spAutoFit/>
          </a:bodyPr>
          <a:lstStyle/>
          <a:p>
            <a:pPr>
              <a:lnSpc>
                <a:spcPct val="150000"/>
              </a:lnSpc>
            </a:pPr>
            <a:r>
              <a:rPr lang="en-US" altLang="zh-CN" sz="3600" b="1" i="1" dirty="0">
                <a:solidFill>
                  <a:srgbClr val="0000CC"/>
                </a:solidFill>
              </a:rPr>
              <a:t>The Way We Work</a:t>
            </a:r>
          </a:p>
        </p:txBody>
      </p:sp>
    </p:spTree>
    <p:extLst>
      <p:ext uri="{BB962C8B-B14F-4D97-AF65-F5344CB8AC3E}">
        <p14:creationId xmlns:p14="http://schemas.microsoft.com/office/powerpoint/2010/main" val="18066779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584" y="1916832"/>
            <a:ext cx="7848872" cy="4032448"/>
          </a:xfrm>
        </p:spPr>
        <p:txBody>
          <a:bodyPr/>
          <a:lstStyle/>
          <a:p>
            <a:pPr>
              <a:lnSpc>
                <a:spcPct val="150000"/>
              </a:lnSpc>
            </a:pPr>
            <a:r>
              <a:rPr lang="en-US" altLang="zh-CN" b="1" i="1" dirty="0" smtClean="0">
                <a:solidFill>
                  <a:schemeClr val="bg1">
                    <a:lumMod val="85000"/>
                  </a:schemeClr>
                </a:solidFill>
              </a:rPr>
              <a:t>Disasters in China</a:t>
            </a:r>
            <a:endParaRPr lang="en-US" altLang="zh-CN" b="1" i="1" dirty="0">
              <a:solidFill>
                <a:schemeClr val="bg1">
                  <a:lumMod val="85000"/>
                </a:schemeClr>
              </a:solidFill>
            </a:endParaRPr>
          </a:p>
          <a:p>
            <a:pPr>
              <a:lnSpc>
                <a:spcPct val="150000"/>
              </a:lnSpc>
            </a:pPr>
            <a:r>
              <a:rPr lang="en-US" altLang="zh-CN" b="1" i="1" dirty="0">
                <a:solidFill>
                  <a:schemeClr val="bg1">
                    <a:lumMod val="85000"/>
                  </a:schemeClr>
                </a:solidFill>
              </a:rPr>
              <a:t>BCC Products</a:t>
            </a:r>
          </a:p>
          <a:p>
            <a:pPr>
              <a:lnSpc>
                <a:spcPct val="150000"/>
              </a:lnSpc>
            </a:pPr>
            <a:r>
              <a:rPr lang="en-US" altLang="zh-CN" b="1" i="1" dirty="0">
                <a:solidFill>
                  <a:schemeClr val="bg1">
                    <a:lumMod val="85000"/>
                  </a:schemeClr>
                </a:solidFill>
              </a:rPr>
              <a:t>Disaster Risk Management</a:t>
            </a:r>
          </a:p>
          <a:p>
            <a:pPr>
              <a:lnSpc>
                <a:spcPct val="150000"/>
              </a:lnSpc>
            </a:pPr>
            <a:r>
              <a:rPr lang="en-US" altLang="zh-CN" b="1" i="1" dirty="0"/>
              <a:t>Development Of </a:t>
            </a:r>
            <a:r>
              <a:rPr lang="en-US" altLang="zh-CN" b="1" i="1" dirty="0" smtClean="0"/>
              <a:t>data Resources</a:t>
            </a:r>
            <a:endParaRPr lang="en-US" altLang="zh-CN" b="1" i="1" dirty="0"/>
          </a:p>
        </p:txBody>
      </p:sp>
      <p:sp>
        <p:nvSpPr>
          <p:cNvPr id="4" name="Text Box 5"/>
          <p:cNvSpPr txBox="1">
            <a:spLocks noChangeArrowheads="1"/>
          </p:cNvSpPr>
          <p:nvPr/>
        </p:nvSpPr>
        <p:spPr bwMode="auto">
          <a:xfrm>
            <a:off x="1979712" y="711101"/>
            <a:ext cx="5256212" cy="701675"/>
          </a:xfrm>
          <a:prstGeom prst="rect">
            <a:avLst/>
          </a:prstGeom>
          <a:noFill/>
          <a:ln>
            <a:noFill/>
          </a:ln>
          <a:effectLst>
            <a:prstShdw prst="shdw17" dist="17961" dir="2700000">
              <a:srgbClr val="FFFFCC">
                <a:gamma/>
                <a:shade val="60000"/>
                <a:invGamma/>
              </a:srgbClr>
            </a:prstShdw>
          </a:effectLst>
          <a:extLst/>
        </p:spPr>
        <p:txBody>
          <a:bodyPr>
            <a:spAutoFit/>
          </a:bodyPr>
          <a:lstStyle/>
          <a:p>
            <a:pPr algn="ctr"/>
            <a:r>
              <a:rPr lang="en-US" altLang="zh-CN" sz="4000" dirty="0" smtClean="0">
                <a:solidFill>
                  <a:srgbClr val="0000CC"/>
                </a:solidFill>
                <a:effectLst>
                  <a:outerShdw blurRad="38100" dist="38100" dir="2700000" algn="tl">
                    <a:srgbClr val="000000"/>
                  </a:outerShdw>
                </a:effectLst>
                <a:latin typeface="+mj-lt"/>
                <a:ea typeface="黑体" pitchFamily="49" charset="-122"/>
              </a:rPr>
              <a:t>Outline</a:t>
            </a:r>
            <a:endParaRPr lang="zh-CN" altLang="en-US" sz="4000" dirty="0">
              <a:solidFill>
                <a:srgbClr val="0000CC"/>
              </a:solidFill>
              <a:effectLst>
                <a:outerShdw blurRad="38100" dist="38100" dir="2700000" algn="tl">
                  <a:srgbClr val="000000"/>
                </a:outerShdw>
              </a:effectLst>
              <a:latin typeface="+mj-lt"/>
              <a:ea typeface="黑体" pitchFamily="49" charset="-122"/>
            </a:endParaRPr>
          </a:p>
        </p:txBody>
      </p:sp>
    </p:spTree>
    <p:extLst>
      <p:ext uri="{BB962C8B-B14F-4D97-AF65-F5344CB8AC3E}">
        <p14:creationId xmlns:p14="http://schemas.microsoft.com/office/powerpoint/2010/main" val="9443752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AutoShape 4"/>
          <p:cNvSpPr>
            <a:spLocks noChangeArrowheads="1"/>
          </p:cNvSpPr>
          <p:nvPr/>
        </p:nvSpPr>
        <p:spPr bwMode="auto">
          <a:xfrm>
            <a:off x="-7195" y="1052736"/>
            <a:ext cx="9143999" cy="674687"/>
          </a:xfrm>
          <a:prstGeom prst="roundRect">
            <a:avLst>
              <a:gd name="adj" fmla="val 24000"/>
            </a:avLst>
          </a:prstGeom>
          <a:gradFill rotWithShape="1">
            <a:gsLst>
              <a:gs pos="0">
                <a:schemeClr val="bg1"/>
              </a:gs>
              <a:gs pos="100000">
                <a:srgbClr val="C6EAF2"/>
              </a:gs>
            </a:gsLst>
            <a:lin ang="5400000" scaled="1"/>
          </a:gradFill>
          <a:ln w="25400" algn="ctr">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46800" rIns="126000" bIns="46800" anchor="ctr"/>
          <a:lstStyle/>
          <a:p>
            <a:pPr marL="609600" indent="-609600" algn="ctr">
              <a:lnSpc>
                <a:spcPct val="120000"/>
              </a:lnSpc>
              <a:buClr>
                <a:srgbClr val="006666"/>
              </a:buClr>
            </a:pPr>
            <a:r>
              <a:rPr lang="en-US" altLang="zh-CN" sz="2800" b="1" dirty="0" smtClean="0">
                <a:effectLst>
                  <a:outerShdw blurRad="38100" dist="38100" dir="2700000" algn="tl">
                    <a:srgbClr val="C0C0C0"/>
                  </a:outerShdw>
                </a:effectLst>
                <a:latin typeface="Times New Roman" pitchFamily="18" charset="0"/>
                <a:ea typeface="黑体" pitchFamily="2" charset="-122"/>
                <a:cs typeface="Times New Roman" pitchFamily="18" charset="0"/>
              </a:rPr>
              <a:t>Functional observation database system</a:t>
            </a:r>
            <a:endParaRPr lang="zh-CN" altLang="en-US" sz="2800" b="1" dirty="0">
              <a:latin typeface="Times New Roman" pitchFamily="18" charset="0"/>
              <a:ea typeface="华文中宋" pitchFamily="2" charset="-122"/>
              <a:cs typeface="Times New Roman" pitchFamily="18" charset="0"/>
            </a:endParaRPr>
          </a:p>
        </p:txBody>
      </p:sp>
      <p:sp>
        <p:nvSpPr>
          <p:cNvPr id="10" name="矩形 9"/>
          <p:cNvSpPr/>
          <p:nvPr/>
        </p:nvSpPr>
        <p:spPr>
          <a:xfrm>
            <a:off x="2627784" y="44624"/>
            <a:ext cx="3816424" cy="923330"/>
          </a:xfrm>
          <a:prstGeom prst="rect">
            <a:avLst/>
          </a:prstGeom>
        </p:spPr>
        <p:txBody>
          <a:bodyPr wrap="square">
            <a:spAutoFit/>
          </a:bodyPr>
          <a:lstStyle/>
          <a:p>
            <a:pPr>
              <a:lnSpc>
                <a:spcPct val="150000"/>
              </a:lnSpc>
            </a:pPr>
            <a:r>
              <a:rPr lang="en-US" altLang="zh-CN" sz="3600" b="1" i="1" dirty="0" smtClean="0">
                <a:solidFill>
                  <a:srgbClr val="0000CC"/>
                </a:solidFill>
              </a:rPr>
              <a:t>Data </a:t>
            </a:r>
            <a:r>
              <a:rPr lang="en-US" altLang="zh-CN" sz="3600" b="1" i="1" dirty="0">
                <a:solidFill>
                  <a:srgbClr val="0000CC"/>
                </a:solidFill>
              </a:rPr>
              <a:t>Resources</a:t>
            </a:r>
          </a:p>
        </p:txBody>
      </p:sp>
      <p:sp>
        <p:nvSpPr>
          <p:cNvPr id="9" name="矩形 2"/>
          <p:cNvSpPr>
            <a:spLocks noChangeArrowheads="1"/>
          </p:cNvSpPr>
          <p:nvPr/>
        </p:nvSpPr>
        <p:spPr bwMode="auto">
          <a:xfrm>
            <a:off x="971600" y="6051597"/>
            <a:ext cx="7189674" cy="798680"/>
          </a:xfrm>
          <a:prstGeom prst="rect">
            <a:avLst/>
          </a:prstGeom>
          <a:solidFill>
            <a:schemeClr val="bg1"/>
          </a:solidFill>
          <a:ln>
            <a:noFill/>
          </a:ln>
          <a:extLst/>
        </p:spPr>
        <p:txBody>
          <a:bodyPr wrap="square">
            <a:spAutoFit/>
          </a:bodyPr>
          <a:lstStyle/>
          <a:p>
            <a:pPr marL="342900" indent="-342900">
              <a:lnSpc>
                <a:spcPct val="130000"/>
              </a:lnSpc>
              <a:buFont typeface="黑体" pitchFamily="49" charset="-122"/>
              <a:buChar char="-"/>
            </a:pPr>
            <a:r>
              <a:rPr lang="en-US" altLang="zh-CN" b="1" dirty="0" smtClean="0">
                <a:latin typeface="+mj-lt"/>
                <a:ea typeface="黑体" pitchFamily="2" charset="-122"/>
              </a:rPr>
              <a:t>Include 14 types, more than 500 datasets, and 1500 attributes</a:t>
            </a:r>
          </a:p>
          <a:p>
            <a:pPr marL="342900" indent="-342900">
              <a:lnSpc>
                <a:spcPct val="130000"/>
              </a:lnSpc>
              <a:buFont typeface="黑体" pitchFamily="49" charset="-122"/>
              <a:buChar char="-"/>
            </a:pPr>
            <a:r>
              <a:rPr lang="en-US" altLang="zh-CN" b="1" dirty="0">
                <a:latin typeface="+mj-lt"/>
              </a:rPr>
              <a:t>Storage volume </a:t>
            </a:r>
            <a:r>
              <a:rPr lang="en-US" altLang="zh-CN" b="1" dirty="0" smtClean="0">
                <a:latin typeface="+mj-lt"/>
                <a:ea typeface="黑体" pitchFamily="2" charset="-122"/>
              </a:rPr>
              <a:t>: </a:t>
            </a:r>
            <a:r>
              <a:rPr lang="en-US" altLang="zh-CN" b="1" dirty="0" smtClean="0">
                <a:latin typeface="+mj-lt"/>
              </a:rPr>
              <a:t>on-line 200</a:t>
            </a:r>
            <a:r>
              <a:rPr lang="en-US" altLang="zh-CN" b="1" dirty="0" smtClean="0">
                <a:latin typeface="+mj-lt"/>
                <a:ea typeface="黑体" pitchFamily="2" charset="-122"/>
              </a:rPr>
              <a:t>TB, </a:t>
            </a:r>
            <a:r>
              <a:rPr lang="en-US" altLang="zh-CN" b="1" dirty="0" smtClean="0">
                <a:latin typeface="+mj-lt"/>
              </a:rPr>
              <a:t>near-line 2.27PB</a:t>
            </a:r>
            <a:endParaRPr lang="en-US" altLang="zh-CN" b="1" dirty="0">
              <a:latin typeface="+mj-lt"/>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88840"/>
            <a:ext cx="6813464" cy="385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00984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AutoShape 4"/>
          <p:cNvSpPr>
            <a:spLocks noChangeArrowheads="1"/>
          </p:cNvSpPr>
          <p:nvPr/>
        </p:nvSpPr>
        <p:spPr bwMode="auto">
          <a:xfrm>
            <a:off x="0" y="882105"/>
            <a:ext cx="9143999" cy="674687"/>
          </a:xfrm>
          <a:prstGeom prst="roundRect">
            <a:avLst>
              <a:gd name="adj" fmla="val 24000"/>
            </a:avLst>
          </a:prstGeom>
          <a:gradFill rotWithShape="1">
            <a:gsLst>
              <a:gs pos="0">
                <a:schemeClr val="bg1"/>
              </a:gs>
              <a:gs pos="100000">
                <a:srgbClr val="C6EAF2"/>
              </a:gs>
            </a:gsLst>
            <a:lin ang="5400000" scaled="1"/>
          </a:gradFill>
          <a:ln w="25400" algn="ctr">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46800" rIns="126000" bIns="46800" anchor="ctr"/>
          <a:lstStyle/>
          <a:p>
            <a:pPr marL="609600" indent="-609600" algn="ctr">
              <a:lnSpc>
                <a:spcPct val="120000"/>
              </a:lnSpc>
              <a:buClr>
                <a:srgbClr val="006666"/>
              </a:buClr>
            </a:pPr>
            <a:r>
              <a:rPr lang="zh-CN" altLang="en-US" sz="2800" b="1" dirty="0">
                <a:latin typeface="Times New Roman" pitchFamily="18" charset="0"/>
                <a:ea typeface="黑体" pitchFamily="2" charset="-122"/>
                <a:cs typeface="Times New Roman" pitchFamily="18" charset="0"/>
              </a:rPr>
              <a:t>（</a:t>
            </a:r>
            <a:r>
              <a:rPr lang="en-US" altLang="zh-CN" sz="2800" b="1" dirty="0">
                <a:latin typeface="Times New Roman" pitchFamily="18" charset="0"/>
                <a:ea typeface="黑体" pitchFamily="2" charset="-122"/>
                <a:cs typeface="Times New Roman" pitchFamily="18" charset="0"/>
              </a:rPr>
              <a:t>1</a:t>
            </a:r>
            <a:r>
              <a:rPr lang="zh-CN" altLang="en-US" sz="2800" b="1" dirty="0">
                <a:latin typeface="Times New Roman" pitchFamily="18" charset="0"/>
                <a:ea typeface="黑体" pitchFamily="2" charset="-122"/>
                <a:cs typeface="Times New Roman" pitchFamily="18" charset="0"/>
              </a:rPr>
              <a:t>） </a:t>
            </a:r>
            <a:r>
              <a:rPr lang="en-US" altLang="zh-CN" sz="2800" b="1" dirty="0" smtClean="0">
                <a:effectLst>
                  <a:outerShdw blurRad="38100" dist="38100" dir="2700000" algn="tl">
                    <a:srgbClr val="C0C0C0"/>
                  </a:outerShdw>
                </a:effectLst>
                <a:latin typeface="Times New Roman" pitchFamily="18" charset="0"/>
                <a:ea typeface="黑体" pitchFamily="2" charset="-122"/>
                <a:cs typeface="Times New Roman" pitchFamily="18" charset="0"/>
              </a:rPr>
              <a:t>The </a:t>
            </a:r>
            <a:r>
              <a:rPr lang="en-US" altLang="zh-CN" sz="2800" b="1" dirty="0">
                <a:effectLst>
                  <a:outerShdw blurRad="38100" dist="38100" dir="2700000" algn="tl">
                    <a:srgbClr val="C0C0C0"/>
                  </a:outerShdw>
                </a:effectLst>
                <a:latin typeface="Times New Roman" pitchFamily="18" charset="0"/>
                <a:ea typeface="黑体" pitchFamily="2" charset="-122"/>
                <a:cs typeface="Times New Roman" pitchFamily="18" charset="0"/>
              </a:rPr>
              <a:t>collection of </a:t>
            </a:r>
            <a:r>
              <a:rPr lang="en-US" altLang="zh-CN" sz="2800" b="1" dirty="0" smtClean="0">
                <a:effectLst>
                  <a:outerShdw blurRad="38100" dist="38100" dir="2700000" algn="tl">
                    <a:srgbClr val="C0C0C0"/>
                  </a:outerShdw>
                </a:effectLst>
                <a:latin typeface="Times New Roman" pitchFamily="18" charset="0"/>
                <a:ea typeface="黑体" pitchFamily="2" charset="-122"/>
                <a:cs typeface="Times New Roman" pitchFamily="18" charset="0"/>
              </a:rPr>
              <a:t>historical disaster information</a:t>
            </a:r>
            <a:endParaRPr lang="zh-CN" altLang="en-US" sz="2800" b="1" dirty="0">
              <a:latin typeface="Times New Roman" pitchFamily="18" charset="0"/>
              <a:ea typeface="华文中宋" pitchFamily="2" charset="-122"/>
              <a:cs typeface="Times New Roman" pitchFamily="18" charset="0"/>
            </a:endParaRPr>
          </a:p>
        </p:txBody>
      </p:sp>
      <p:sp>
        <p:nvSpPr>
          <p:cNvPr id="370693" name="Text Box 6"/>
          <p:cNvSpPr txBox="1">
            <a:spLocks noChangeArrowheads="1"/>
          </p:cNvSpPr>
          <p:nvPr/>
        </p:nvSpPr>
        <p:spPr bwMode="auto">
          <a:xfrm>
            <a:off x="683568" y="1700808"/>
            <a:ext cx="7851775" cy="882293"/>
          </a:xfrm>
          <a:prstGeom prst="rect">
            <a:avLst/>
          </a:prstGeom>
          <a:solidFill>
            <a:srgbClr val="CCECFF"/>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lnSpc>
                <a:spcPct val="120000"/>
              </a:lnSpc>
              <a:spcBef>
                <a:spcPct val="20000"/>
              </a:spcBef>
              <a:buClr>
                <a:schemeClr val="folHlink"/>
              </a:buClr>
              <a:buSzPct val="75000"/>
              <a:buFont typeface="Wingdings" pitchFamily="2" charset="2"/>
              <a:buChar char="n"/>
            </a:pPr>
            <a:r>
              <a:rPr lang="en-US" altLang="zh-CN" sz="2000" dirty="0" smtClean="0">
                <a:solidFill>
                  <a:schemeClr val="tx1"/>
                </a:solidFill>
                <a:latin typeface="+mn-lt"/>
                <a:ea typeface="+mn-ea"/>
              </a:rPr>
              <a:t>historical </a:t>
            </a:r>
            <a:r>
              <a:rPr lang="en-US" altLang="zh-CN" sz="2000" dirty="0">
                <a:solidFill>
                  <a:schemeClr val="tx1"/>
                </a:solidFill>
                <a:latin typeface="+mn-lt"/>
                <a:ea typeface="+mn-ea"/>
              </a:rPr>
              <a:t>disaster information </a:t>
            </a:r>
            <a:r>
              <a:rPr lang="en-US" altLang="zh-CN" sz="2000" dirty="0" smtClean="0">
                <a:solidFill>
                  <a:schemeClr val="tx1"/>
                </a:solidFill>
                <a:latin typeface="+mn-lt"/>
                <a:ea typeface="+mn-ea"/>
              </a:rPr>
              <a:t>census project</a:t>
            </a:r>
          </a:p>
          <a:p>
            <a:pPr marL="400050" lvl="1" indent="0" eaLnBrk="1" hangingPunct="1">
              <a:lnSpc>
                <a:spcPct val="120000"/>
              </a:lnSpc>
              <a:spcBef>
                <a:spcPct val="20000"/>
              </a:spcBef>
              <a:buClr>
                <a:schemeClr val="folHlink"/>
              </a:buClr>
              <a:buSzPct val="75000"/>
            </a:pPr>
            <a:r>
              <a:rPr lang="en-US" altLang="zh-CN" sz="2000" i="1" dirty="0">
                <a:solidFill>
                  <a:schemeClr val="tx1"/>
                </a:solidFill>
                <a:latin typeface="+mn-lt"/>
                <a:ea typeface="+mn-ea"/>
              </a:rPr>
              <a:t> </a:t>
            </a:r>
            <a:r>
              <a:rPr lang="en-US" altLang="zh-CN" sz="2000" i="1" dirty="0" smtClean="0">
                <a:solidFill>
                  <a:schemeClr val="tx1"/>
                </a:solidFill>
                <a:latin typeface="+mn-lt"/>
                <a:ea typeface="+mn-ea"/>
              </a:rPr>
              <a:t>   (involved: 2300 counties)</a:t>
            </a:r>
            <a:endParaRPr lang="zh-CN" altLang="en-US" sz="2000" i="1" dirty="0">
              <a:solidFill>
                <a:schemeClr val="tx1"/>
              </a:solidFill>
              <a:latin typeface="+mn-lt"/>
              <a:ea typeface="+mn-ea"/>
            </a:endParaRPr>
          </a:p>
        </p:txBody>
      </p:sp>
      <p:pic>
        <p:nvPicPr>
          <p:cNvPr id="370694" name="Picture 5" descr="全部灾害直接经济损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716867"/>
            <a:ext cx="396081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5" name="Picture 6" descr="全部灾害死亡人口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82" y="2716867"/>
            <a:ext cx="381635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6" name="Rectangle 7"/>
          <p:cNvSpPr>
            <a:spLocks noChangeArrowheads="1"/>
          </p:cNvSpPr>
          <p:nvPr/>
        </p:nvSpPr>
        <p:spPr bwMode="auto">
          <a:xfrm>
            <a:off x="611560" y="5666765"/>
            <a:ext cx="3889375" cy="923330"/>
          </a:xfrm>
          <a:prstGeom prst="rect">
            <a:avLst/>
          </a:prstGeom>
          <a:solidFill>
            <a:schemeClr val="bg1"/>
          </a:solidFill>
          <a:ln>
            <a:noFill/>
          </a:ln>
          <a:effectLst/>
          <a:extLst/>
        </p:spPr>
        <p:txBody>
          <a:bodyPr anchor="ctr">
            <a:spAutoFit/>
          </a:bodyPr>
          <a:lstStyle/>
          <a:p>
            <a:pPr algn="ctr"/>
            <a:r>
              <a:rPr lang="en-US" altLang="zh-CN" dirty="0" smtClean="0"/>
              <a:t>The direct </a:t>
            </a:r>
            <a:r>
              <a:rPr lang="en-US" altLang="zh-CN" dirty="0"/>
              <a:t>economic </a:t>
            </a:r>
            <a:r>
              <a:rPr lang="en-US" altLang="zh-CN" dirty="0" smtClean="0"/>
              <a:t>losses </a:t>
            </a:r>
            <a:r>
              <a:rPr lang="en-US" altLang="zh-CN" dirty="0"/>
              <a:t>caused </a:t>
            </a:r>
            <a:r>
              <a:rPr lang="en-US" altLang="zh-CN" dirty="0" smtClean="0"/>
              <a:t>by meteorological disasters (1964-2007)</a:t>
            </a:r>
            <a:endParaRPr lang="en-US" altLang="zh-CN" dirty="0"/>
          </a:p>
        </p:txBody>
      </p:sp>
      <p:sp>
        <p:nvSpPr>
          <p:cNvPr id="370697" name="Rectangle 8"/>
          <p:cNvSpPr>
            <a:spLocks noChangeArrowheads="1"/>
          </p:cNvSpPr>
          <p:nvPr/>
        </p:nvSpPr>
        <p:spPr bwMode="auto">
          <a:xfrm>
            <a:off x="4716016" y="5738773"/>
            <a:ext cx="3785766" cy="923330"/>
          </a:xfrm>
          <a:prstGeom prst="rect">
            <a:avLst/>
          </a:prstGeom>
          <a:solidFill>
            <a:schemeClr val="bg1"/>
          </a:solidFill>
          <a:ln>
            <a:noFill/>
          </a:ln>
          <a:effectLst/>
          <a:extLst/>
        </p:spPr>
        <p:txBody>
          <a:bodyPr wrap="square" anchor="ctr">
            <a:spAutoFit/>
          </a:bodyPr>
          <a:lstStyle/>
          <a:p>
            <a:pPr algn="ctr"/>
            <a:r>
              <a:rPr lang="en-US" altLang="zh-CN" dirty="0" smtClean="0"/>
              <a:t>Killed number </a:t>
            </a:r>
            <a:r>
              <a:rPr lang="en-US" altLang="zh-CN" dirty="0"/>
              <a:t>caused by meteorological </a:t>
            </a:r>
            <a:r>
              <a:rPr lang="en-US" altLang="zh-CN" dirty="0" smtClean="0"/>
              <a:t>disasters (1964-2007)</a:t>
            </a:r>
            <a:endParaRPr lang="zh-CN" altLang="en-US" dirty="0"/>
          </a:p>
        </p:txBody>
      </p:sp>
      <p:sp>
        <p:nvSpPr>
          <p:cNvPr id="10" name="矩形 9"/>
          <p:cNvSpPr/>
          <p:nvPr/>
        </p:nvSpPr>
        <p:spPr>
          <a:xfrm>
            <a:off x="2627784" y="44624"/>
            <a:ext cx="3816424" cy="923330"/>
          </a:xfrm>
          <a:prstGeom prst="rect">
            <a:avLst/>
          </a:prstGeom>
        </p:spPr>
        <p:txBody>
          <a:bodyPr wrap="square">
            <a:spAutoFit/>
          </a:bodyPr>
          <a:lstStyle/>
          <a:p>
            <a:pPr>
              <a:lnSpc>
                <a:spcPct val="150000"/>
              </a:lnSpc>
            </a:pPr>
            <a:r>
              <a:rPr lang="en-US" altLang="zh-CN" sz="3600" b="1" i="1" dirty="0" smtClean="0">
                <a:solidFill>
                  <a:srgbClr val="0000CC"/>
                </a:solidFill>
              </a:rPr>
              <a:t>Data </a:t>
            </a:r>
            <a:r>
              <a:rPr lang="en-US" altLang="zh-CN" sz="3600" b="1" i="1" dirty="0">
                <a:solidFill>
                  <a:srgbClr val="0000CC"/>
                </a:solidFill>
              </a:rPr>
              <a:t>Resources</a:t>
            </a:r>
          </a:p>
        </p:txBody>
      </p:sp>
    </p:spTree>
    <p:extLst>
      <p:ext uri="{BB962C8B-B14F-4D97-AF65-F5344CB8AC3E}">
        <p14:creationId xmlns:p14="http://schemas.microsoft.com/office/powerpoint/2010/main" val="9709826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AutoShape 4"/>
          <p:cNvSpPr>
            <a:spLocks noChangeArrowheads="1"/>
          </p:cNvSpPr>
          <p:nvPr/>
        </p:nvSpPr>
        <p:spPr bwMode="auto">
          <a:xfrm>
            <a:off x="0" y="1052736"/>
            <a:ext cx="9144000" cy="720080"/>
          </a:xfrm>
          <a:prstGeom prst="roundRect">
            <a:avLst>
              <a:gd name="adj" fmla="val 24000"/>
            </a:avLst>
          </a:prstGeom>
          <a:gradFill rotWithShape="1">
            <a:gsLst>
              <a:gs pos="0">
                <a:schemeClr val="bg1"/>
              </a:gs>
              <a:gs pos="100000">
                <a:srgbClr val="C6EAF2"/>
              </a:gs>
            </a:gsLst>
            <a:lin ang="5400000" scaled="1"/>
          </a:gradFill>
          <a:ln w="25400" algn="ctr">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46800" rIns="126000" bIns="46800" anchor="ctr"/>
          <a:lstStyle/>
          <a:p>
            <a:pPr indent="-609600" algn="ctr">
              <a:buClr>
                <a:srgbClr val="006666"/>
              </a:buClr>
              <a:buFont typeface="Wingdings" pitchFamily="2" charset="2"/>
              <a:buNone/>
            </a:pPr>
            <a:r>
              <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a:t>
            </a:r>
            <a:r>
              <a:rPr lang="en-US" altLang="zh-CN"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2</a:t>
            </a:r>
            <a:r>
              <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 </a:t>
            </a:r>
            <a:r>
              <a:rPr lang="en-US" altLang="zh-CN" sz="2800" b="1" dirty="0" smtClean="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The update </a:t>
            </a:r>
            <a:r>
              <a:rPr lang="en-US" altLang="zh-CN"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of disaster information</a:t>
            </a:r>
            <a:endPar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endParaRPr>
          </a:p>
        </p:txBody>
      </p:sp>
      <p:sp>
        <p:nvSpPr>
          <p:cNvPr id="371717" name="Text Box 6"/>
          <p:cNvSpPr txBox="1">
            <a:spLocks noChangeArrowheads="1"/>
          </p:cNvSpPr>
          <p:nvPr/>
        </p:nvSpPr>
        <p:spPr bwMode="auto">
          <a:xfrm>
            <a:off x="323528" y="2132856"/>
            <a:ext cx="8352927" cy="1513235"/>
          </a:xfrm>
          <a:prstGeom prst="rect">
            <a:avLst/>
          </a:prstGeom>
          <a:solidFill>
            <a:srgbClr val="CCECFF"/>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lnSpc>
                <a:spcPct val="150000"/>
              </a:lnSpc>
              <a:spcBef>
                <a:spcPct val="20000"/>
              </a:spcBef>
              <a:buClr>
                <a:schemeClr val="folHlink"/>
              </a:buClr>
              <a:buSzPct val="75000"/>
              <a:buFont typeface="Wingdings" pitchFamily="2" charset="2"/>
              <a:buChar char="n"/>
            </a:pPr>
            <a:r>
              <a:rPr lang="en-US" altLang="zh-CN" sz="2000" dirty="0" smtClean="0">
                <a:solidFill>
                  <a:srgbClr val="000000"/>
                </a:solidFill>
                <a:latin typeface="+mn-lt"/>
                <a:ea typeface="+mn-ea"/>
              </a:rPr>
              <a:t>meteorological </a:t>
            </a:r>
            <a:r>
              <a:rPr lang="en-US" altLang="zh-CN" sz="2000" dirty="0">
                <a:solidFill>
                  <a:srgbClr val="000000"/>
                </a:solidFill>
                <a:latin typeface="+mn-lt"/>
                <a:ea typeface="+mn-ea"/>
              </a:rPr>
              <a:t>disaster </a:t>
            </a:r>
            <a:r>
              <a:rPr lang="en-US" altLang="zh-CN" sz="2000" dirty="0" smtClean="0">
                <a:solidFill>
                  <a:srgbClr val="000000"/>
                </a:solidFill>
                <a:latin typeface="+mn-lt"/>
                <a:ea typeface="+mn-ea"/>
              </a:rPr>
              <a:t>reporting operational system and database</a:t>
            </a:r>
            <a:endParaRPr lang="en-US" altLang="zh-CN" sz="2000" dirty="0">
              <a:solidFill>
                <a:srgbClr val="000000"/>
              </a:solidFill>
              <a:latin typeface="+mn-lt"/>
              <a:ea typeface="+mn-ea"/>
            </a:endParaRPr>
          </a:p>
          <a:p>
            <a:pPr marL="400050" lvl="1" indent="0" eaLnBrk="1" hangingPunct="1">
              <a:lnSpc>
                <a:spcPct val="150000"/>
              </a:lnSpc>
              <a:spcBef>
                <a:spcPct val="20000"/>
              </a:spcBef>
              <a:buClr>
                <a:schemeClr val="folHlink"/>
              </a:buClr>
              <a:buSzPct val="75000"/>
            </a:pPr>
            <a:r>
              <a:rPr lang="en-US" altLang="zh-CN" sz="2000" i="1" dirty="0">
                <a:solidFill>
                  <a:srgbClr val="000000"/>
                </a:solidFill>
                <a:latin typeface="+mn-lt"/>
                <a:ea typeface="+mn-ea"/>
              </a:rPr>
              <a:t>(</a:t>
            </a:r>
            <a:r>
              <a:rPr lang="en-US" altLang="zh-CN" sz="2000" i="1" dirty="0" smtClean="0">
                <a:solidFill>
                  <a:srgbClr val="000000"/>
                </a:solidFill>
                <a:latin typeface="+mn-lt"/>
                <a:ea typeface="+mn-ea"/>
              </a:rPr>
              <a:t>Involved </a:t>
            </a:r>
            <a:r>
              <a:rPr lang="en-US" altLang="zh-CN" sz="2000" i="1" dirty="0">
                <a:solidFill>
                  <a:srgbClr val="000000"/>
                </a:solidFill>
                <a:latin typeface="+mn-lt"/>
                <a:ea typeface="+mn-ea"/>
              </a:rPr>
              <a:t>28 kinds of meteorological disasters, and more than 12 million </a:t>
            </a:r>
            <a:r>
              <a:rPr lang="en-US" altLang="zh-CN" sz="2000" i="1" dirty="0" smtClean="0">
                <a:solidFill>
                  <a:srgbClr val="000000"/>
                </a:solidFill>
                <a:latin typeface="+mn-lt"/>
                <a:ea typeface="+mn-ea"/>
              </a:rPr>
              <a:t>records)</a:t>
            </a:r>
            <a:endParaRPr lang="en-US" altLang="zh-CN" sz="2000" i="1" dirty="0">
              <a:solidFill>
                <a:srgbClr val="000000"/>
              </a:solidFill>
              <a:latin typeface="+mn-lt"/>
              <a:ea typeface="+mn-ea"/>
            </a:endParaRPr>
          </a:p>
        </p:txBody>
      </p:sp>
      <p:pic>
        <p:nvPicPr>
          <p:cNvPr id="371718" name="Picture 6" descr="客户端制图分析窗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789040"/>
            <a:ext cx="27559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9" name="Picture 4" descr="客户端数据库管理及应用程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7" y="4886325"/>
            <a:ext cx="25209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20"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293096"/>
            <a:ext cx="24479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2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5425" y="4915634"/>
            <a:ext cx="25685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627784" y="44624"/>
            <a:ext cx="3816424" cy="923330"/>
          </a:xfrm>
          <a:prstGeom prst="rect">
            <a:avLst/>
          </a:prstGeom>
        </p:spPr>
        <p:txBody>
          <a:bodyPr wrap="square">
            <a:spAutoFit/>
          </a:bodyPr>
          <a:lstStyle/>
          <a:p>
            <a:pPr>
              <a:lnSpc>
                <a:spcPct val="150000"/>
              </a:lnSpc>
            </a:pPr>
            <a:r>
              <a:rPr lang="en-US" altLang="zh-CN" sz="3600" b="1" i="1" dirty="0" smtClean="0">
                <a:solidFill>
                  <a:srgbClr val="0000CC"/>
                </a:solidFill>
              </a:rPr>
              <a:t>Data </a:t>
            </a:r>
            <a:r>
              <a:rPr lang="en-US" altLang="zh-CN" sz="3600" b="1" i="1" dirty="0">
                <a:solidFill>
                  <a:srgbClr val="0000CC"/>
                </a:solidFill>
              </a:rPr>
              <a:t>Resources</a:t>
            </a:r>
          </a:p>
        </p:txBody>
      </p:sp>
    </p:spTree>
    <p:extLst>
      <p:ext uri="{BB962C8B-B14F-4D97-AF65-F5344CB8AC3E}">
        <p14:creationId xmlns:p14="http://schemas.microsoft.com/office/powerpoint/2010/main" val="149072391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AutoShape 4"/>
          <p:cNvSpPr>
            <a:spLocks noChangeArrowheads="1"/>
          </p:cNvSpPr>
          <p:nvPr/>
        </p:nvSpPr>
        <p:spPr bwMode="auto">
          <a:xfrm>
            <a:off x="-1" y="882105"/>
            <a:ext cx="9143999" cy="674687"/>
          </a:xfrm>
          <a:prstGeom prst="roundRect">
            <a:avLst>
              <a:gd name="adj" fmla="val 24000"/>
            </a:avLst>
          </a:prstGeom>
          <a:gradFill rotWithShape="1">
            <a:gsLst>
              <a:gs pos="0">
                <a:schemeClr val="bg1"/>
              </a:gs>
              <a:gs pos="100000">
                <a:srgbClr val="C6EAF2"/>
              </a:gs>
            </a:gsLst>
            <a:lin ang="5400000" scaled="1"/>
          </a:gradFill>
          <a:ln w="25400" algn="ctr">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46800" rIns="126000" bIns="46800" anchor="ctr"/>
          <a:lstStyle/>
          <a:p>
            <a:pPr indent="-609600" algn="ctr">
              <a:lnSpc>
                <a:spcPct val="120000"/>
              </a:lnSpc>
              <a:buClr>
                <a:srgbClr val="006666"/>
              </a:buClr>
            </a:pPr>
            <a:r>
              <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a:t>
            </a:r>
            <a:r>
              <a:rPr lang="en-US" altLang="zh-CN"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3</a:t>
            </a:r>
            <a:r>
              <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 </a:t>
            </a:r>
            <a:r>
              <a:rPr lang="en-US" altLang="zh-CN"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The </a:t>
            </a:r>
            <a:r>
              <a:rPr lang="en-US" altLang="zh-CN" sz="2800" b="1" dirty="0" smtClean="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development of hazard monitor</a:t>
            </a:r>
            <a:endPar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endParaRPr>
          </a:p>
        </p:txBody>
      </p:sp>
      <p:pic>
        <p:nvPicPr>
          <p:cNvPr id="372739" name="Picture 21" descr="2009070115031842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4653557"/>
            <a:ext cx="18002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0" name="Picture 5" descr="image002(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653557"/>
            <a:ext cx="18002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1" name="Picture 23" descr="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4653557"/>
            <a:ext cx="18002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2" name="Picture 2" descr="宜昌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8" y="4653557"/>
            <a:ext cx="18319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3" name="Picture 25" descr="W02008052735145735749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6738" y="4653557"/>
            <a:ext cx="18002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6" name="Text Box 6"/>
          <p:cNvSpPr txBox="1">
            <a:spLocks noChangeArrowheads="1"/>
          </p:cNvSpPr>
          <p:nvPr/>
        </p:nvSpPr>
        <p:spPr bwMode="auto">
          <a:xfrm>
            <a:off x="467544" y="1772816"/>
            <a:ext cx="8281987" cy="1925142"/>
          </a:xfrm>
          <a:prstGeom prst="rect">
            <a:avLst/>
          </a:prstGeom>
          <a:solidFill>
            <a:srgbClr val="CCECFF"/>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1600">
                <a:solidFill>
                  <a:srgbClr val="CC0000"/>
                </a:solidFill>
                <a:latin typeface="宋体" pitchFamily="2" charset="-122"/>
                <a:ea typeface="宋体" pitchFamily="2" charset="-122"/>
              </a:defRPr>
            </a:lvl1pPr>
            <a:lvl2pPr marL="1085850" indent="-34290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lnSpc>
                <a:spcPct val="150000"/>
              </a:lnSpc>
              <a:spcBef>
                <a:spcPct val="20000"/>
              </a:spcBef>
              <a:buClr>
                <a:schemeClr val="folHlink"/>
              </a:buClr>
              <a:buSzPct val="75000"/>
              <a:buFont typeface="Wingdings" pitchFamily="2" charset="2"/>
              <a:buChar char="n"/>
            </a:pPr>
            <a:r>
              <a:rPr lang="en-US" altLang="zh-CN" sz="2400" dirty="0" smtClean="0">
                <a:solidFill>
                  <a:srgbClr val="000000"/>
                </a:solidFill>
                <a:latin typeface="+mn-lt"/>
                <a:ea typeface="+mn-ea"/>
              </a:rPr>
              <a:t>integrated </a:t>
            </a:r>
            <a:r>
              <a:rPr lang="en-US" altLang="zh-CN" sz="2400" dirty="0">
                <a:solidFill>
                  <a:srgbClr val="000000"/>
                </a:solidFill>
                <a:latin typeface="+mn-lt"/>
                <a:ea typeface="+mn-ea"/>
              </a:rPr>
              <a:t>meteorological observation system </a:t>
            </a:r>
            <a:endParaRPr lang="en-US" altLang="zh-CN" sz="2400" dirty="0" smtClean="0">
              <a:solidFill>
                <a:srgbClr val="000000"/>
              </a:solidFill>
              <a:latin typeface="+mn-lt"/>
              <a:ea typeface="+mn-ea"/>
            </a:endParaRPr>
          </a:p>
          <a:p>
            <a:pPr eaLnBrk="1" hangingPunct="1">
              <a:lnSpc>
                <a:spcPct val="150000"/>
              </a:lnSpc>
              <a:spcBef>
                <a:spcPct val="20000"/>
              </a:spcBef>
              <a:buClr>
                <a:schemeClr val="folHlink"/>
              </a:buClr>
              <a:buSzPct val="75000"/>
              <a:buFont typeface="Wingdings" pitchFamily="2" charset="2"/>
              <a:buChar char="n"/>
            </a:pPr>
            <a:r>
              <a:rPr lang="en-US" altLang="zh-CN" sz="1800" i="1" dirty="0" smtClean="0">
                <a:solidFill>
                  <a:srgbClr val="000000"/>
                </a:solidFill>
                <a:latin typeface="+mn-lt"/>
                <a:ea typeface="+mn-ea"/>
              </a:rPr>
              <a:t>including</a:t>
            </a:r>
            <a:r>
              <a:rPr lang="zh-CN" altLang="en-US" sz="1800" i="1" dirty="0" smtClean="0">
                <a:solidFill>
                  <a:srgbClr val="000000"/>
                </a:solidFill>
                <a:latin typeface="+mn-lt"/>
                <a:ea typeface="+mn-ea"/>
              </a:rPr>
              <a:t>：</a:t>
            </a:r>
            <a:r>
              <a:rPr lang="en-US" altLang="zh-CN" sz="1800" i="1" dirty="0" smtClean="0">
                <a:solidFill>
                  <a:srgbClr val="000000"/>
                </a:solidFill>
                <a:latin typeface="+mn-lt"/>
                <a:ea typeface="+mn-ea"/>
              </a:rPr>
              <a:t>Meteorological </a:t>
            </a:r>
            <a:r>
              <a:rPr lang="en-US" altLang="zh-CN" sz="1800" i="1" dirty="0">
                <a:solidFill>
                  <a:srgbClr val="000000"/>
                </a:solidFill>
                <a:latin typeface="+mn-lt"/>
                <a:ea typeface="+mn-ea"/>
              </a:rPr>
              <a:t>satellites, Doppler weather radar, AWS (36181), wind profilers, lightning </a:t>
            </a:r>
            <a:r>
              <a:rPr lang="en-US" altLang="zh-CN" sz="1800" i="1" dirty="0" smtClean="0">
                <a:solidFill>
                  <a:srgbClr val="000000"/>
                </a:solidFill>
                <a:latin typeface="+mn-lt"/>
                <a:ea typeface="+mn-ea"/>
              </a:rPr>
              <a:t>locator, </a:t>
            </a:r>
            <a:r>
              <a:rPr lang="en-US" altLang="zh-CN" sz="1800" i="1" dirty="0">
                <a:solidFill>
                  <a:srgbClr val="000000"/>
                </a:solidFill>
                <a:latin typeface="+mn-lt"/>
                <a:ea typeface="+mn-ea"/>
              </a:rPr>
              <a:t>GPS / </a:t>
            </a:r>
            <a:r>
              <a:rPr lang="en-US" altLang="zh-CN" sz="1800" i="1" dirty="0" smtClean="0">
                <a:solidFill>
                  <a:srgbClr val="000000"/>
                </a:solidFill>
                <a:latin typeface="+mn-lt"/>
                <a:ea typeface="+mn-ea"/>
              </a:rPr>
              <a:t>MET, </a:t>
            </a:r>
            <a:r>
              <a:rPr lang="en-US" altLang="zh-CN" sz="1800" i="1" dirty="0">
                <a:solidFill>
                  <a:srgbClr val="000000"/>
                </a:solidFill>
                <a:latin typeface="+mn-lt"/>
                <a:ea typeface="+mn-ea"/>
              </a:rPr>
              <a:t>the mobile observation equipment and so on.</a:t>
            </a:r>
          </a:p>
        </p:txBody>
      </p:sp>
      <p:sp>
        <p:nvSpPr>
          <p:cNvPr id="11" name="矩形 10"/>
          <p:cNvSpPr/>
          <p:nvPr/>
        </p:nvSpPr>
        <p:spPr>
          <a:xfrm>
            <a:off x="2627784" y="44624"/>
            <a:ext cx="3816424" cy="923330"/>
          </a:xfrm>
          <a:prstGeom prst="rect">
            <a:avLst/>
          </a:prstGeom>
        </p:spPr>
        <p:txBody>
          <a:bodyPr wrap="square">
            <a:spAutoFit/>
          </a:bodyPr>
          <a:lstStyle/>
          <a:p>
            <a:pPr>
              <a:lnSpc>
                <a:spcPct val="150000"/>
              </a:lnSpc>
            </a:pPr>
            <a:r>
              <a:rPr lang="en-US" altLang="zh-CN" sz="3600" b="1" i="1" dirty="0" smtClean="0">
                <a:solidFill>
                  <a:srgbClr val="0000CC"/>
                </a:solidFill>
              </a:rPr>
              <a:t>Data </a:t>
            </a:r>
            <a:r>
              <a:rPr lang="en-US" altLang="zh-CN" sz="3600" b="1" i="1" dirty="0">
                <a:solidFill>
                  <a:srgbClr val="0000CC"/>
                </a:solidFill>
              </a:rPr>
              <a:t>Resources</a:t>
            </a:r>
          </a:p>
        </p:txBody>
      </p:sp>
    </p:spTree>
    <p:extLst>
      <p:ext uri="{BB962C8B-B14F-4D97-AF65-F5344CB8AC3E}">
        <p14:creationId xmlns:p14="http://schemas.microsoft.com/office/powerpoint/2010/main" val="37741852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12" descr="沪杭高速能见度自动站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853332"/>
            <a:ext cx="30480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5" name="Picture 12" descr="舟山建成国内首批(4个)渔船移动气象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425" y="2853332"/>
            <a:ext cx="2616200" cy="3429000"/>
          </a:xfrm>
          <a:prstGeom prst="rect">
            <a:avLst/>
          </a:prstGeom>
          <a:noFill/>
          <a:ln w="9525">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376836" name="Picture 9" descr="C:\Documents and Settings\Owner\桌面\2008 黎健述职 文件包\述职\舟山移动站轨迹与十大渔场对比图.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425" y="2929532"/>
            <a:ext cx="2057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7" name="Picture 15" descr="象山避风港安装自动站"/>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825" y="2853332"/>
            <a:ext cx="2590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278" name="Text Box 6"/>
          <p:cNvSpPr txBox="1">
            <a:spLocks noChangeArrowheads="1"/>
          </p:cNvSpPr>
          <p:nvPr/>
        </p:nvSpPr>
        <p:spPr bwMode="auto">
          <a:xfrm>
            <a:off x="919194" y="6319393"/>
            <a:ext cx="1438214" cy="421975"/>
          </a:xfrm>
          <a:prstGeom prst="rect">
            <a:avLst/>
          </a:prstGeom>
          <a:noFill/>
          <a:ln w="9525">
            <a:noFill/>
            <a:miter lim="800000"/>
            <a:headEnd/>
            <a:tailEnd/>
          </a:ln>
          <a:effectLst/>
        </p:spPr>
        <p:txBody>
          <a:bodyPr wrap="none">
            <a:spAutoFit/>
          </a:bodyPr>
          <a:lstStyle/>
          <a:p>
            <a:pPr algn="ctr">
              <a:lnSpc>
                <a:spcPct val="120000"/>
              </a:lnSpc>
              <a:buClr>
                <a:schemeClr val="folHlink"/>
              </a:buClr>
              <a:buSzPct val="75000"/>
              <a:buFont typeface="Wingdings" pitchFamily="2" charset="2"/>
              <a:buNone/>
              <a:defRPr/>
            </a:pPr>
            <a:r>
              <a:rPr lang="en-US" altLang="zh-CN" sz="2000" b="1" dirty="0" smtClean="0">
                <a:solidFill>
                  <a:schemeClr val="hlink"/>
                </a:solidFill>
                <a:effectLst>
                  <a:outerShdw blurRad="38100" dist="38100" dir="2700000" algn="tl">
                    <a:srgbClr val="C0C0C0"/>
                  </a:outerShdw>
                </a:effectLst>
                <a:latin typeface="Tahoma" pitchFamily="34" charset="0"/>
                <a:ea typeface="华文中宋" pitchFamily="2" charset="-122"/>
              </a:rPr>
              <a:t>Transport</a:t>
            </a:r>
            <a:endParaRPr lang="zh-CN" altLang="en-US" sz="2000" b="1" dirty="0">
              <a:solidFill>
                <a:schemeClr val="hlink"/>
              </a:solidFill>
              <a:effectLst>
                <a:outerShdw blurRad="38100" dist="38100" dir="2700000" algn="tl">
                  <a:srgbClr val="C0C0C0"/>
                </a:outerShdw>
              </a:effectLst>
              <a:latin typeface="Tahoma" pitchFamily="34" charset="0"/>
              <a:ea typeface="华文中宋" pitchFamily="2" charset="-122"/>
            </a:endParaRPr>
          </a:p>
        </p:txBody>
      </p:sp>
      <p:sp>
        <p:nvSpPr>
          <p:cNvPr id="2358279" name="Text Box 7"/>
          <p:cNvSpPr txBox="1">
            <a:spLocks noChangeArrowheads="1"/>
          </p:cNvSpPr>
          <p:nvPr/>
        </p:nvSpPr>
        <p:spPr bwMode="auto">
          <a:xfrm>
            <a:off x="6712608" y="6319393"/>
            <a:ext cx="1231427" cy="421975"/>
          </a:xfrm>
          <a:prstGeom prst="rect">
            <a:avLst/>
          </a:prstGeom>
          <a:noFill/>
          <a:ln w="9525">
            <a:noFill/>
            <a:miter lim="800000"/>
            <a:headEnd/>
            <a:tailEnd/>
          </a:ln>
          <a:effectLst/>
        </p:spPr>
        <p:txBody>
          <a:bodyPr wrap="none">
            <a:spAutoFit/>
          </a:bodyPr>
          <a:lstStyle/>
          <a:p>
            <a:pPr algn="ctr">
              <a:lnSpc>
                <a:spcPct val="120000"/>
              </a:lnSpc>
              <a:buClr>
                <a:schemeClr val="folHlink"/>
              </a:buClr>
              <a:buSzPct val="75000"/>
              <a:defRPr/>
            </a:pPr>
            <a:r>
              <a:rPr lang="en-US" altLang="zh-CN" sz="2000" b="1" dirty="0">
                <a:solidFill>
                  <a:schemeClr val="hlink"/>
                </a:solidFill>
                <a:effectLst>
                  <a:outerShdw blurRad="38100" dist="38100" dir="2700000" algn="tl">
                    <a:srgbClr val="C0C0C0"/>
                  </a:outerShdw>
                </a:effectLst>
                <a:latin typeface="Tahoma" pitchFamily="34" charset="0"/>
                <a:ea typeface="华文中宋" pitchFamily="2" charset="-122"/>
              </a:rPr>
              <a:t>Geology</a:t>
            </a:r>
          </a:p>
        </p:txBody>
      </p:sp>
      <p:sp>
        <p:nvSpPr>
          <p:cNvPr id="2358280" name="Text Box 8"/>
          <p:cNvSpPr txBox="1">
            <a:spLocks noChangeArrowheads="1"/>
          </p:cNvSpPr>
          <p:nvPr/>
        </p:nvSpPr>
        <p:spPr bwMode="auto">
          <a:xfrm>
            <a:off x="4347205" y="6319393"/>
            <a:ext cx="986167" cy="421975"/>
          </a:xfrm>
          <a:prstGeom prst="rect">
            <a:avLst/>
          </a:prstGeom>
          <a:noFill/>
          <a:ln w="9525">
            <a:noFill/>
            <a:miter lim="800000"/>
            <a:headEnd/>
            <a:tailEnd/>
          </a:ln>
          <a:effectLst/>
        </p:spPr>
        <p:txBody>
          <a:bodyPr wrap="none">
            <a:spAutoFit/>
          </a:bodyPr>
          <a:lstStyle/>
          <a:p>
            <a:pPr algn="ctr">
              <a:lnSpc>
                <a:spcPct val="120000"/>
              </a:lnSpc>
              <a:buClr>
                <a:schemeClr val="folHlink"/>
              </a:buClr>
              <a:buSzPct val="75000"/>
              <a:buFont typeface="Wingdings" pitchFamily="2" charset="2"/>
              <a:buNone/>
              <a:defRPr/>
            </a:pPr>
            <a:r>
              <a:rPr lang="en-US" altLang="zh-CN" sz="2000" b="1" dirty="0" smtClean="0">
                <a:solidFill>
                  <a:schemeClr val="hlink"/>
                </a:solidFill>
                <a:effectLst>
                  <a:outerShdw blurRad="38100" dist="38100" dir="2700000" algn="tl">
                    <a:srgbClr val="C0C0C0"/>
                  </a:outerShdw>
                </a:effectLst>
                <a:latin typeface="Tahoma" pitchFamily="34" charset="0"/>
                <a:ea typeface="华文中宋" pitchFamily="2" charset="-122"/>
              </a:rPr>
              <a:t>Ocean</a:t>
            </a:r>
            <a:endParaRPr lang="zh-CN" altLang="en-US" sz="2000" b="1" dirty="0">
              <a:solidFill>
                <a:schemeClr val="hlink"/>
              </a:solidFill>
              <a:effectLst>
                <a:outerShdw blurRad="38100" dist="38100" dir="2700000" algn="tl">
                  <a:srgbClr val="C0C0C0"/>
                </a:outerShdw>
              </a:effectLst>
              <a:latin typeface="Tahoma" pitchFamily="34" charset="0"/>
              <a:ea typeface="华文中宋" pitchFamily="2" charset="-122"/>
            </a:endParaRPr>
          </a:p>
        </p:txBody>
      </p:sp>
      <p:grpSp>
        <p:nvGrpSpPr>
          <p:cNvPr id="12" name="组合 15"/>
          <p:cNvGrpSpPr>
            <a:grpSpLocks/>
          </p:cNvGrpSpPr>
          <p:nvPr/>
        </p:nvGrpSpPr>
        <p:grpSpPr bwMode="auto">
          <a:xfrm>
            <a:off x="611560" y="1700808"/>
            <a:ext cx="8281987" cy="1173034"/>
            <a:chOff x="611415" y="1513526"/>
            <a:chExt cx="8353630" cy="3970936"/>
          </a:xfrm>
        </p:grpSpPr>
        <p:sp>
          <p:nvSpPr>
            <p:cNvPr id="13" name="AutoShape 5"/>
            <p:cNvSpPr>
              <a:spLocks noChangeArrowheads="1"/>
            </p:cNvSpPr>
            <p:nvPr/>
          </p:nvSpPr>
          <p:spPr bwMode="auto">
            <a:xfrm>
              <a:off x="611415" y="1513526"/>
              <a:ext cx="8353630" cy="2813077"/>
            </a:xfrm>
            <a:prstGeom prst="foldedCorner">
              <a:avLst>
                <a:gd name="adj" fmla="val 7912"/>
              </a:avLst>
            </a:prstGeom>
            <a:solidFill>
              <a:srgbClr val="CCECFF"/>
            </a:solidFill>
            <a:ln w="3175">
              <a:solidFill>
                <a:schemeClr val="accent2"/>
              </a:solidFill>
              <a:prstDash val="sysDot"/>
              <a:round/>
              <a:headEnd/>
              <a:tailEnd/>
            </a:ln>
          </p:spPr>
          <p:txBody>
            <a:bodyPr wrap="none" lIns="90000" tIns="46800" rIns="90000" bIns="46800" anchor="ctr"/>
            <a:lstStyle/>
            <a:p>
              <a:pPr algn="ctr">
                <a:lnSpc>
                  <a:spcPct val="150000"/>
                </a:lnSpc>
                <a:spcBef>
                  <a:spcPct val="20000"/>
                </a:spcBef>
                <a:buClr>
                  <a:schemeClr val="folHlink"/>
                </a:buClr>
                <a:buSzPct val="75000"/>
                <a:buFont typeface="Wingdings" pitchFamily="2" charset="2"/>
                <a:buNone/>
                <a:defRPr/>
              </a:pPr>
              <a:endParaRPr lang="zh-CN" altLang="en-US" sz="1800">
                <a:solidFill>
                  <a:srgbClr val="000000"/>
                </a:solidFill>
                <a:latin typeface="Arial" charset="0"/>
              </a:endParaRPr>
            </a:p>
          </p:txBody>
        </p:sp>
        <p:sp>
          <p:nvSpPr>
            <p:cNvPr id="14" name="Text Box 6"/>
            <p:cNvSpPr txBox="1">
              <a:spLocks noChangeArrowheads="1"/>
            </p:cNvSpPr>
            <p:nvPr/>
          </p:nvSpPr>
          <p:spPr bwMode="auto">
            <a:xfrm>
              <a:off x="611415" y="1525317"/>
              <a:ext cx="8353630" cy="3959145"/>
            </a:xfrm>
            <a:prstGeom prst="rect">
              <a:avLst/>
            </a:prstGeom>
            <a:solidFill>
              <a:srgbClr val="CCECFF"/>
            </a:solidFill>
            <a:ln>
              <a:noFill/>
            </a:ln>
            <a:effectLst/>
            <a:extLst>
              <a:ext uri="{91240B29-F687-4f45-9708-019B960494DF}">
                <a14:hiddenLine xmlns:a14="http://schemas.microsoft.com/office/drawing/2010/main" w="9525" algn="ctr">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1600">
                  <a:solidFill>
                    <a:srgbClr val="CC0000"/>
                  </a:solidFill>
                  <a:latin typeface="宋体" pitchFamily="2" charset="-122"/>
                  <a:ea typeface="宋体" pitchFamily="2" charset="-122"/>
                </a:defRPr>
              </a:lvl1pPr>
              <a:lvl2pPr marL="1085850" indent="-34290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eaLnBrk="1" hangingPunct="1">
                <a:lnSpc>
                  <a:spcPct val="150000"/>
                </a:lnSpc>
                <a:spcBef>
                  <a:spcPct val="20000"/>
                </a:spcBef>
                <a:buClr>
                  <a:schemeClr val="folHlink"/>
                </a:buClr>
                <a:buSzPct val="75000"/>
                <a:buFont typeface="Wingdings" pitchFamily="2" charset="2"/>
                <a:buChar char="n"/>
              </a:pPr>
              <a:r>
                <a:rPr lang="en-US" altLang="zh-CN" sz="2400" dirty="0" smtClean="0">
                  <a:solidFill>
                    <a:srgbClr val="000000"/>
                  </a:solidFill>
                  <a:latin typeface="+mn-lt"/>
                  <a:ea typeface="+mn-ea"/>
                </a:rPr>
                <a:t>Operational </a:t>
              </a:r>
              <a:r>
                <a:rPr lang="en-US" altLang="zh-CN" sz="2400" dirty="0">
                  <a:solidFill>
                    <a:srgbClr val="000000"/>
                  </a:solidFill>
                  <a:latin typeface="+mn-lt"/>
                  <a:ea typeface="+mn-ea"/>
                </a:rPr>
                <a:t>monitoring network </a:t>
              </a:r>
              <a:r>
                <a:rPr lang="en-US" altLang="zh-CN" sz="2400" dirty="0" smtClean="0">
                  <a:solidFill>
                    <a:srgbClr val="000000"/>
                  </a:solidFill>
                  <a:latin typeface="+mn-lt"/>
                  <a:ea typeface="+mn-ea"/>
                </a:rPr>
                <a:t>collaborated </a:t>
              </a:r>
              <a:r>
                <a:rPr lang="en-US" altLang="zh-CN" sz="2400" dirty="0">
                  <a:solidFill>
                    <a:srgbClr val="000000"/>
                  </a:solidFill>
                  <a:latin typeface="+mn-lt"/>
                  <a:ea typeface="+mn-ea"/>
                </a:rPr>
                <a:t>by  multi-sectors</a:t>
              </a:r>
            </a:p>
          </p:txBody>
        </p:sp>
      </p:grpSp>
      <p:sp>
        <p:nvSpPr>
          <p:cNvPr id="15" name="AutoShape 4"/>
          <p:cNvSpPr>
            <a:spLocks noChangeArrowheads="1"/>
          </p:cNvSpPr>
          <p:nvPr/>
        </p:nvSpPr>
        <p:spPr bwMode="auto">
          <a:xfrm>
            <a:off x="-1" y="882105"/>
            <a:ext cx="9143999" cy="674687"/>
          </a:xfrm>
          <a:prstGeom prst="roundRect">
            <a:avLst>
              <a:gd name="adj" fmla="val 24000"/>
            </a:avLst>
          </a:prstGeom>
          <a:gradFill rotWithShape="1">
            <a:gsLst>
              <a:gs pos="0">
                <a:schemeClr val="bg1"/>
              </a:gs>
              <a:gs pos="100000">
                <a:srgbClr val="C6EAF2"/>
              </a:gs>
            </a:gsLst>
            <a:lin ang="5400000" scaled="1"/>
          </a:gradFill>
          <a:ln w="25400" algn="ctr">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46800" rIns="126000" bIns="46800" anchor="ctr"/>
          <a:lstStyle/>
          <a:p>
            <a:pPr indent="-609600" algn="ctr">
              <a:lnSpc>
                <a:spcPct val="120000"/>
              </a:lnSpc>
              <a:buClr>
                <a:srgbClr val="006666"/>
              </a:buClr>
            </a:pPr>
            <a:r>
              <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a:t>
            </a:r>
            <a:r>
              <a:rPr lang="en-US" altLang="zh-CN"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3</a:t>
            </a:r>
            <a:r>
              <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 </a:t>
            </a:r>
            <a:r>
              <a:rPr lang="en-US" altLang="zh-CN"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The </a:t>
            </a:r>
            <a:r>
              <a:rPr lang="en-US" altLang="zh-CN" sz="2800" b="1" dirty="0" smtClean="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rPr>
              <a:t>development of hazard monitor</a:t>
            </a:r>
            <a:endParaRPr lang="zh-CN" altLang="en-US" sz="2800" b="1" dirty="0">
              <a:solidFill>
                <a:srgbClr val="000000"/>
              </a:solidFill>
              <a:effectLst>
                <a:outerShdw blurRad="38100" dist="38100" dir="2700000" algn="tl">
                  <a:srgbClr val="C0C0C0"/>
                </a:outerShdw>
              </a:effectLst>
              <a:latin typeface="Times New Roman" pitchFamily="18" charset="0"/>
              <a:ea typeface="黑体" pitchFamily="2" charset="-122"/>
              <a:cs typeface="Times New Roman" pitchFamily="18" charset="0"/>
            </a:endParaRPr>
          </a:p>
        </p:txBody>
      </p:sp>
      <p:sp>
        <p:nvSpPr>
          <p:cNvPr id="16" name="矩形 15"/>
          <p:cNvSpPr/>
          <p:nvPr/>
        </p:nvSpPr>
        <p:spPr>
          <a:xfrm>
            <a:off x="2627784" y="44624"/>
            <a:ext cx="3816424" cy="923330"/>
          </a:xfrm>
          <a:prstGeom prst="rect">
            <a:avLst/>
          </a:prstGeom>
        </p:spPr>
        <p:txBody>
          <a:bodyPr wrap="square">
            <a:spAutoFit/>
          </a:bodyPr>
          <a:lstStyle/>
          <a:p>
            <a:pPr>
              <a:lnSpc>
                <a:spcPct val="150000"/>
              </a:lnSpc>
            </a:pPr>
            <a:r>
              <a:rPr lang="en-US" altLang="zh-CN" sz="3600" b="1" i="1" dirty="0" smtClean="0">
                <a:solidFill>
                  <a:srgbClr val="0000CC"/>
                </a:solidFill>
              </a:rPr>
              <a:t>Data </a:t>
            </a:r>
            <a:r>
              <a:rPr lang="en-US" altLang="zh-CN" sz="3600" b="1" i="1" dirty="0">
                <a:solidFill>
                  <a:srgbClr val="0000CC"/>
                </a:solidFill>
              </a:rPr>
              <a:t>Resources</a:t>
            </a:r>
          </a:p>
        </p:txBody>
      </p:sp>
    </p:spTree>
    <p:extLst>
      <p:ext uri="{BB962C8B-B14F-4D97-AF65-F5344CB8AC3E}">
        <p14:creationId xmlns:p14="http://schemas.microsoft.com/office/powerpoint/2010/main" val="39304628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54" name="Rectangle 16"/>
          <p:cNvSpPr>
            <a:spLocks noChangeArrowheads="1"/>
          </p:cNvSpPr>
          <p:nvPr/>
        </p:nvSpPr>
        <p:spPr bwMode="auto">
          <a:xfrm>
            <a:off x="251520" y="620688"/>
            <a:ext cx="8720138"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altLang="zh-CN" sz="3600" i="1" dirty="0" smtClean="0">
                <a:solidFill>
                  <a:srgbClr val="0000FF"/>
                </a:solidFill>
                <a:latin typeface="+mj-lt"/>
                <a:ea typeface="ＭＳ Ｐゴシック" pitchFamily="34" charset="-128"/>
                <a:cs typeface="ＭＳ Ｐゴシック" pitchFamily="-65" charset="-128"/>
              </a:rPr>
              <a:t>The brief </a:t>
            </a:r>
            <a:r>
              <a:rPr lang="en-US" altLang="zh-CN" sz="3600" i="1" dirty="0">
                <a:solidFill>
                  <a:srgbClr val="0000FF"/>
                </a:solidFill>
                <a:latin typeface="+mj-lt"/>
                <a:ea typeface="ＭＳ Ｐゴシック" pitchFamily="34" charset="-128"/>
                <a:cs typeface="ＭＳ Ｐゴシック" pitchFamily="-65" charset="-128"/>
              </a:rPr>
              <a:t>d</a:t>
            </a:r>
            <a:r>
              <a:rPr lang="en-US" altLang="zh-CN" sz="3600" i="1" dirty="0" smtClean="0">
                <a:solidFill>
                  <a:srgbClr val="0000FF"/>
                </a:solidFill>
                <a:latin typeface="+mj-lt"/>
                <a:ea typeface="ＭＳ Ｐゴシック" pitchFamily="34" charset="-128"/>
                <a:cs typeface="ＭＳ Ｐゴシック" pitchFamily="-65" charset="-128"/>
              </a:rPr>
              <a:t>ifference</a:t>
            </a:r>
            <a:endParaRPr lang="en-US" altLang="zh-CN" sz="3600" i="1" dirty="0">
              <a:solidFill>
                <a:srgbClr val="0000FF"/>
              </a:solidFill>
              <a:latin typeface="+mj-lt"/>
              <a:ea typeface="ＭＳ Ｐゴシック" pitchFamily="34" charset="-128"/>
              <a:cs typeface="ＭＳ Ｐゴシック" pitchFamily="-65" charset="-128"/>
            </a:endParaRPr>
          </a:p>
        </p:txBody>
      </p:sp>
      <p:graphicFrame>
        <p:nvGraphicFramePr>
          <p:cNvPr id="2" name="表格 1"/>
          <p:cNvGraphicFramePr>
            <a:graphicFrameLocks noGrp="1"/>
          </p:cNvGraphicFramePr>
          <p:nvPr>
            <p:extLst>
              <p:ext uri="{D42A27DB-BD31-4B8C-83A1-F6EECF244321}">
                <p14:modId xmlns:p14="http://schemas.microsoft.com/office/powerpoint/2010/main" val="285313751"/>
              </p:ext>
            </p:extLst>
          </p:nvPr>
        </p:nvGraphicFramePr>
        <p:xfrm>
          <a:off x="131460" y="1556792"/>
          <a:ext cx="8843403" cy="5034280"/>
        </p:xfrm>
        <a:graphic>
          <a:graphicData uri="http://schemas.openxmlformats.org/drawingml/2006/table">
            <a:tbl>
              <a:tblPr firstRow="1" bandRow="1">
                <a:tableStyleId>{5C22544A-7EE6-4342-B048-85BDC9FD1C3A}</a:tableStyleId>
              </a:tblPr>
              <a:tblGrid>
                <a:gridCol w="1138546"/>
                <a:gridCol w="2707870"/>
                <a:gridCol w="2668942"/>
                <a:gridCol w="2328045"/>
              </a:tblGrid>
              <a:tr h="370840">
                <a:tc>
                  <a:txBody>
                    <a:bodyPr/>
                    <a:lstStyle/>
                    <a:p>
                      <a:endParaRPr lang="zh-CN" altLang="en-US" dirty="0">
                        <a:solidFill>
                          <a:schemeClr val="tx1"/>
                        </a:solidFill>
                        <a:effectLst>
                          <a:outerShdw blurRad="38100" dist="38100" dir="2700000" algn="tl">
                            <a:srgbClr val="000000">
                              <a:alpha val="43137"/>
                            </a:srgbClr>
                          </a:outerShdw>
                        </a:effectLst>
                      </a:endParaRPr>
                    </a:p>
                  </a:txBody>
                  <a:tcPr/>
                </a:tc>
                <a:tc>
                  <a:txBody>
                    <a:bodyPr/>
                    <a:lstStyle/>
                    <a:p>
                      <a:r>
                        <a:rPr lang="en-US" altLang="zh-CN" dirty="0" smtClean="0">
                          <a:solidFill>
                            <a:schemeClr val="tx1"/>
                          </a:solidFill>
                          <a:effectLst>
                            <a:outerShdw blurRad="38100" dist="38100" dir="2700000" algn="tl">
                              <a:srgbClr val="000000">
                                <a:alpha val="43137"/>
                              </a:srgbClr>
                            </a:outerShdw>
                          </a:effectLst>
                        </a:rPr>
                        <a:t>NCC(BCC)</a:t>
                      </a:r>
                      <a:endParaRPr lang="zh-CN" altLang="en-US" dirty="0">
                        <a:solidFill>
                          <a:schemeClr val="tx1"/>
                        </a:solidFill>
                        <a:effectLst>
                          <a:outerShdw blurRad="38100" dist="38100" dir="2700000" algn="tl">
                            <a:srgbClr val="000000">
                              <a:alpha val="43137"/>
                            </a:srgbClr>
                          </a:outerShdw>
                        </a:effectLst>
                      </a:endParaRPr>
                    </a:p>
                  </a:txBody>
                  <a:tcPr/>
                </a:tc>
                <a:tc>
                  <a:txBody>
                    <a:bodyPr/>
                    <a:lstStyle/>
                    <a:p>
                      <a:r>
                        <a:rPr lang="en-US" altLang="zh-CN" dirty="0" smtClean="0">
                          <a:solidFill>
                            <a:schemeClr val="tx1"/>
                          </a:solidFill>
                          <a:effectLst>
                            <a:outerShdw blurRad="38100" dist="38100" dir="2700000" algn="tl">
                              <a:srgbClr val="000000">
                                <a:alpha val="43137"/>
                              </a:srgbClr>
                            </a:outerShdw>
                          </a:effectLst>
                        </a:rPr>
                        <a:t>Provincial</a:t>
                      </a:r>
                      <a:r>
                        <a:rPr lang="en-US" altLang="zh-CN" baseline="0" dirty="0" smtClean="0">
                          <a:solidFill>
                            <a:schemeClr val="tx1"/>
                          </a:solidFill>
                          <a:effectLst>
                            <a:outerShdw blurRad="38100" dist="38100" dir="2700000" algn="tl">
                              <a:srgbClr val="000000">
                                <a:alpha val="43137"/>
                              </a:srgbClr>
                            </a:outerShdw>
                          </a:effectLst>
                        </a:rPr>
                        <a:t> Centers</a:t>
                      </a:r>
                      <a:endParaRPr lang="zh-CN" altLang="en-US" dirty="0">
                        <a:solidFill>
                          <a:schemeClr val="tx1"/>
                        </a:solidFill>
                        <a:effectLst>
                          <a:outerShdw blurRad="38100" dist="38100" dir="2700000" algn="tl">
                            <a:srgbClr val="000000">
                              <a:alpha val="43137"/>
                            </a:srgbClr>
                          </a:outerShdw>
                        </a:effectLst>
                      </a:endParaRPr>
                    </a:p>
                  </a:txBody>
                  <a:tcPr/>
                </a:tc>
                <a:tc>
                  <a:txBody>
                    <a:bodyPr/>
                    <a:lstStyle/>
                    <a:p>
                      <a:r>
                        <a:rPr lang="en-US" altLang="zh-CN" dirty="0" smtClean="0">
                          <a:solidFill>
                            <a:schemeClr val="tx1"/>
                          </a:solidFill>
                          <a:effectLst>
                            <a:outerShdw blurRad="38100" dist="38100" dir="2700000" algn="tl">
                              <a:srgbClr val="000000">
                                <a:alpha val="43137"/>
                              </a:srgbClr>
                            </a:outerShdw>
                          </a:effectLst>
                        </a:rPr>
                        <a:t>Local Admin.</a:t>
                      </a:r>
                      <a:endParaRPr lang="zh-CN" altLang="en-US" dirty="0">
                        <a:solidFill>
                          <a:schemeClr val="tx1"/>
                        </a:solidFill>
                        <a:effectLst>
                          <a:outerShdw blurRad="38100" dist="38100" dir="2700000" algn="tl">
                            <a:srgbClr val="000000">
                              <a:alpha val="43137"/>
                            </a:srgbClr>
                          </a:outerShdw>
                        </a:effectLst>
                      </a:endParaRPr>
                    </a:p>
                  </a:txBody>
                  <a:tcPr/>
                </a:tc>
              </a:tr>
              <a:tr h="370840">
                <a:tc>
                  <a:txBody>
                    <a:bodyPr/>
                    <a:lstStyle/>
                    <a:p>
                      <a:r>
                        <a:rPr lang="en-US" altLang="zh-CN" dirty="0" smtClean="0"/>
                        <a:t>Users</a:t>
                      </a:r>
                      <a:endParaRPr lang="zh-CN" altLang="en-US" dirty="0"/>
                    </a:p>
                  </a:txBody>
                  <a:tcPr/>
                </a:tc>
                <a:tc>
                  <a:txBody>
                    <a:bodyPr/>
                    <a:lstStyle/>
                    <a:p>
                      <a:pPr marL="285750" indent="-285750">
                        <a:buFont typeface="Arial" pitchFamily="34" charset="0"/>
                        <a:buChar char="•"/>
                      </a:pPr>
                      <a:r>
                        <a:rPr lang="en-US" altLang="zh-CN" sz="1600" dirty="0" smtClean="0">
                          <a:solidFill>
                            <a:srgbClr val="FF0000"/>
                          </a:solidFill>
                          <a:effectLst/>
                        </a:rPr>
                        <a:t>decision-makers</a:t>
                      </a:r>
                      <a:r>
                        <a:rPr lang="en-US" altLang="zh-CN" sz="1600" dirty="0" smtClean="0">
                          <a:effectLst/>
                        </a:rPr>
                        <a:t> (government)</a:t>
                      </a:r>
                    </a:p>
                    <a:p>
                      <a:pPr marL="285750" indent="-285750">
                        <a:buFont typeface="Arial" pitchFamily="34" charset="0"/>
                        <a:buChar char="•"/>
                      </a:pPr>
                      <a:r>
                        <a:rPr lang="en-US" altLang="zh-CN" sz="1600" dirty="0" smtClean="0">
                          <a:effectLst/>
                        </a:rPr>
                        <a:t>major projects</a:t>
                      </a:r>
                    </a:p>
                    <a:p>
                      <a:pPr marL="285750" indent="-285750">
                        <a:buFont typeface="Arial" pitchFamily="34" charset="0"/>
                        <a:buChar char="•"/>
                      </a:pPr>
                      <a:r>
                        <a:rPr lang="en-US" altLang="zh-CN" sz="1600" dirty="0" smtClean="0">
                          <a:effectLst/>
                        </a:rPr>
                        <a:t>researchers</a:t>
                      </a:r>
                    </a:p>
                    <a:p>
                      <a:pPr marL="285750" indent="-285750">
                        <a:buFont typeface="Arial" pitchFamily="34" charset="0"/>
                        <a:buChar char="•"/>
                      </a:pPr>
                      <a:r>
                        <a:rPr lang="en-US" altLang="zh-CN" sz="1600" dirty="0" smtClean="0">
                          <a:effectLst/>
                        </a:rPr>
                        <a:t>the public</a:t>
                      </a:r>
                      <a:endParaRPr lang="zh-CN" altLang="en-US" sz="1600" dirty="0"/>
                    </a:p>
                  </a:txBody>
                  <a:tcPr/>
                </a:tc>
                <a:tc>
                  <a:txBody>
                    <a:bodyPr/>
                    <a:lstStyle/>
                    <a:p>
                      <a:pPr marL="285750" indent="-285750">
                        <a:buFont typeface="Arial" pitchFamily="34" charset="0"/>
                        <a:buChar char="•"/>
                      </a:pPr>
                      <a:r>
                        <a:rPr lang="en-US" altLang="zh-CN" sz="1600" dirty="0" smtClean="0">
                          <a:solidFill>
                            <a:srgbClr val="FF0000"/>
                          </a:solidFill>
                        </a:rPr>
                        <a:t>sectors(industry)</a:t>
                      </a:r>
                    </a:p>
                    <a:p>
                      <a:pPr marL="285750" indent="-285750">
                        <a:buFont typeface="Arial" pitchFamily="34" charset="0"/>
                        <a:buChar char="•"/>
                      </a:pPr>
                      <a:r>
                        <a:rPr lang="en-US" altLang="zh-CN" sz="1600" dirty="0" smtClean="0"/>
                        <a:t>local government</a:t>
                      </a:r>
                    </a:p>
                    <a:p>
                      <a:pPr marL="285750" indent="-285750">
                        <a:buFont typeface="Arial" pitchFamily="34" charset="0"/>
                        <a:buChar char="•"/>
                      </a:pPr>
                      <a:r>
                        <a:rPr lang="en-US" altLang="zh-CN" sz="1600" dirty="0" smtClean="0"/>
                        <a:t>the public</a:t>
                      </a:r>
                      <a:endParaRPr lang="zh-CN" altLang="en-US" sz="1600" dirty="0"/>
                    </a:p>
                  </a:txBody>
                  <a:tcPr/>
                </a:tc>
                <a:tc>
                  <a:txBody>
                    <a:bodyPr/>
                    <a:lstStyle/>
                    <a:p>
                      <a:pPr marL="285750" indent="-285750">
                        <a:buFont typeface="Arial" pitchFamily="34" charset="0"/>
                        <a:buChar char="•"/>
                      </a:pPr>
                      <a:r>
                        <a:rPr lang="en-US" altLang="zh-CN" sz="1600" dirty="0" smtClean="0"/>
                        <a:t>enterprise</a:t>
                      </a:r>
                    </a:p>
                    <a:p>
                      <a:pPr marL="285750" indent="-285750">
                        <a:buFont typeface="Arial" pitchFamily="34" charset="0"/>
                        <a:buChar char="•"/>
                      </a:pPr>
                      <a:r>
                        <a:rPr lang="en-US" altLang="zh-CN" sz="1600" dirty="0" smtClean="0">
                          <a:solidFill>
                            <a:srgbClr val="FF0000"/>
                          </a:solidFill>
                        </a:rPr>
                        <a:t>local government</a:t>
                      </a:r>
                      <a:endParaRPr lang="zh-CN" altLang="en-US" sz="1600" dirty="0">
                        <a:solidFill>
                          <a:srgbClr val="FF0000"/>
                        </a:solidFill>
                      </a:endParaRPr>
                    </a:p>
                  </a:txBody>
                  <a:tcPr/>
                </a:tc>
              </a:tr>
              <a:tr h="370840">
                <a:tc>
                  <a:txBody>
                    <a:bodyPr/>
                    <a:lstStyle/>
                    <a:p>
                      <a:r>
                        <a:rPr lang="en-US" altLang="zh-CN" dirty="0" smtClean="0"/>
                        <a:t>Products</a:t>
                      </a:r>
                      <a:endParaRPr lang="zh-CN" altLang="en-US" dirty="0"/>
                    </a:p>
                  </a:txBody>
                  <a:tcPr/>
                </a:tc>
                <a:tc>
                  <a:txBody>
                    <a:bodyPr/>
                    <a:lstStyle/>
                    <a:p>
                      <a:pPr marL="285750" indent="-285750">
                        <a:buFont typeface="Vrinda" pitchFamily="34" charset="0"/>
                        <a:buChar char="-"/>
                      </a:pPr>
                      <a:r>
                        <a:rPr lang="en-US" altLang="zh-CN" sz="1600" dirty="0" smtClean="0"/>
                        <a:t>climate</a:t>
                      </a:r>
                      <a:r>
                        <a:rPr lang="en-US" altLang="zh-CN" sz="1600" baseline="0" dirty="0" smtClean="0"/>
                        <a:t> prediction</a:t>
                      </a:r>
                    </a:p>
                    <a:p>
                      <a:pPr marL="285750" indent="-285750">
                        <a:buFont typeface="Vrinda" pitchFamily="34" charset="0"/>
                        <a:buChar char="-"/>
                      </a:pPr>
                      <a:r>
                        <a:rPr lang="en-US" altLang="zh-CN" sz="1600" baseline="0" dirty="0" smtClean="0"/>
                        <a:t>climate monitoring</a:t>
                      </a:r>
                    </a:p>
                    <a:p>
                      <a:pPr marL="285750" indent="-285750">
                        <a:buFont typeface="Vrinda" pitchFamily="34" charset="0"/>
                        <a:buChar char="-"/>
                      </a:pPr>
                      <a:r>
                        <a:rPr lang="en-US" altLang="zh-CN" sz="1600" baseline="0" dirty="0" smtClean="0"/>
                        <a:t>climate bulletin</a:t>
                      </a:r>
                    </a:p>
                    <a:p>
                      <a:pPr marL="285750" indent="-285750">
                        <a:buFont typeface="Vrinda" pitchFamily="34" charset="0"/>
                        <a:buChar char="-"/>
                      </a:pPr>
                      <a:r>
                        <a:rPr lang="en-US" altLang="zh-CN" sz="1600" kern="1200" baseline="0" dirty="0" smtClean="0">
                          <a:solidFill>
                            <a:schemeClr val="dk1"/>
                          </a:solidFill>
                          <a:latin typeface="+mn-lt"/>
                          <a:ea typeface="+mn-ea"/>
                          <a:cs typeface="+mn-cs"/>
                        </a:rPr>
                        <a:t>impact assessment</a:t>
                      </a:r>
                    </a:p>
                    <a:p>
                      <a:pPr marL="285750" indent="-285750">
                        <a:buFont typeface="Vrinda" pitchFamily="34" charset="0"/>
                        <a:buChar char="-"/>
                      </a:pPr>
                      <a:r>
                        <a:rPr lang="en-US" altLang="zh-CN" sz="1600" kern="1200" baseline="0" dirty="0" smtClean="0">
                          <a:solidFill>
                            <a:schemeClr val="dk1"/>
                          </a:solidFill>
                          <a:latin typeface="+mn-lt"/>
                          <a:ea typeface="+mn-ea"/>
                          <a:cs typeface="+mn-cs"/>
                        </a:rPr>
                        <a:t>disaster risk</a:t>
                      </a:r>
                      <a:endParaRPr lang="en-US" altLang="zh-CN" sz="1600" kern="1200" baseline="0" dirty="0">
                        <a:solidFill>
                          <a:schemeClr val="dk1"/>
                        </a:solidFill>
                        <a:latin typeface="+mn-lt"/>
                        <a:ea typeface="+mn-ea"/>
                        <a:cs typeface="+mn-cs"/>
                      </a:endParaRPr>
                    </a:p>
                    <a:p>
                      <a:pPr marL="285750" indent="-285750">
                        <a:buFont typeface="Vrinda" pitchFamily="34" charset="0"/>
                        <a:buChar char="-"/>
                      </a:pPr>
                      <a:r>
                        <a:rPr lang="en-US" altLang="zh-CN" sz="1600" kern="1200" baseline="0" dirty="0" smtClean="0">
                          <a:solidFill>
                            <a:schemeClr val="dk1"/>
                          </a:solidFill>
                          <a:latin typeface="+mn-lt"/>
                          <a:ea typeface="+mn-ea"/>
                          <a:cs typeface="+mn-cs"/>
                        </a:rPr>
                        <a:t>consolidated report</a:t>
                      </a:r>
                    </a:p>
                    <a:p>
                      <a:pPr marL="285750" indent="-285750">
                        <a:buFont typeface="Vrinda" pitchFamily="34" charset="0"/>
                        <a:buChar char="-"/>
                      </a:pPr>
                      <a:r>
                        <a:rPr lang="en-US" altLang="zh-CN" sz="1600" kern="1200" baseline="0" dirty="0" smtClean="0">
                          <a:solidFill>
                            <a:schemeClr val="dk1"/>
                          </a:solidFill>
                          <a:latin typeface="+mn-lt"/>
                          <a:ea typeface="+mn-ea"/>
                          <a:cs typeface="+mn-cs"/>
                        </a:rPr>
                        <a:t>…</a:t>
                      </a:r>
                      <a:endParaRPr lang="zh-CN" altLang="en-US" sz="1600" kern="1200" baseline="0" dirty="0">
                        <a:solidFill>
                          <a:schemeClr val="dk1"/>
                        </a:solidFill>
                        <a:latin typeface="+mn-lt"/>
                        <a:ea typeface="+mn-ea"/>
                        <a:cs typeface="+mn-cs"/>
                      </a:endParaRPr>
                    </a:p>
                  </a:txBody>
                  <a:tcPr/>
                </a:tc>
                <a:tc>
                  <a:txBody>
                    <a:bodyPr/>
                    <a:lstStyle/>
                    <a:p>
                      <a:pPr marL="285750" indent="-285750">
                        <a:buFont typeface="Vrinda" pitchFamily="34" charset="0"/>
                        <a:buChar char="-"/>
                      </a:pPr>
                      <a:r>
                        <a:rPr lang="en-US" altLang="zh-CN" sz="1600" dirty="0" smtClean="0"/>
                        <a:t>local</a:t>
                      </a:r>
                      <a:r>
                        <a:rPr lang="en-US" altLang="zh-CN" sz="1600" baseline="0" dirty="0" smtClean="0"/>
                        <a:t> prediction</a:t>
                      </a:r>
                    </a:p>
                    <a:p>
                      <a:pPr marL="285750" indent="-285750">
                        <a:buFont typeface="Vrinda" pitchFamily="34" charset="0"/>
                        <a:buChar char="-"/>
                      </a:pPr>
                      <a:r>
                        <a:rPr lang="en-US" altLang="zh-CN" sz="1600" dirty="0" smtClean="0"/>
                        <a:t>special report</a:t>
                      </a:r>
                    </a:p>
                    <a:p>
                      <a:pPr marL="285750" indent="-285750">
                        <a:buFont typeface="Vrinda" pitchFamily="34" charset="0"/>
                        <a:buChar char="-"/>
                      </a:pPr>
                      <a:r>
                        <a:rPr lang="en-US" altLang="zh-CN" sz="1600" dirty="0" smtClean="0"/>
                        <a:t>consultation report</a:t>
                      </a:r>
                    </a:p>
                    <a:p>
                      <a:pPr marL="285750" indent="-285750">
                        <a:buFont typeface="Vrinda" pitchFamily="34" charset="0"/>
                        <a:buChar char="-"/>
                      </a:pPr>
                      <a:r>
                        <a:rPr lang="en-US" altLang="zh-CN" sz="1600" dirty="0" smtClean="0"/>
                        <a:t>climate</a:t>
                      </a:r>
                      <a:r>
                        <a:rPr lang="en-US" altLang="zh-CN" sz="1600" baseline="0" dirty="0" smtClean="0"/>
                        <a:t> condition assessment for projects</a:t>
                      </a:r>
                    </a:p>
                    <a:p>
                      <a:pPr marL="285750" indent="-285750">
                        <a:buFont typeface="Vrinda" pitchFamily="34" charset="0"/>
                        <a:buChar char="-"/>
                      </a:pPr>
                      <a:r>
                        <a:rPr lang="en-US" altLang="zh-CN" sz="1600" dirty="0" smtClean="0"/>
                        <a:t>strategic advice</a:t>
                      </a:r>
                    </a:p>
                    <a:p>
                      <a:pPr marL="285750" indent="-285750">
                        <a:buFont typeface="Vrinda" pitchFamily="34" charset="0"/>
                        <a:buChar char="-"/>
                      </a:pPr>
                      <a:r>
                        <a:rPr lang="en-US" altLang="zh-CN" sz="1600" dirty="0" smtClean="0"/>
                        <a:t>…</a:t>
                      </a:r>
                      <a:endParaRPr lang="zh-CN" altLang="en-US" sz="1600" dirty="0"/>
                    </a:p>
                  </a:txBody>
                  <a:tcPr/>
                </a:tc>
                <a:tc>
                  <a:txBody>
                    <a:bodyPr/>
                    <a:lstStyle/>
                    <a:p>
                      <a:pPr marL="285750" indent="-285750">
                        <a:buFont typeface="Vrinda" pitchFamily="34" charset="0"/>
                        <a:buChar char="-"/>
                      </a:pPr>
                      <a:r>
                        <a:rPr lang="en-US" altLang="zh-CN" sz="1600" dirty="0" smtClean="0"/>
                        <a:t>climate normal</a:t>
                      </a:r>
                    </a:p>
                    <a:p>
                      <a:pPr marL="285750" indent="-285750">
                        <a:buFont typeface="Vrinda" pitchFamily="34" charset="0"/>
                        <a:buChar char="-"/>
                      </a:pPr>
                      <a:r>
                        <a:rPr lang="en-US" altLang="zh-CN" sz="1600" dirty="0" smtClean="0"/>
                        <a:t>early</a:t>
                      </a:r>
                      <a:r>
                        <a:rPr lang="en-US" altLang="zh-CN" sz="1600" baseline="0" dirty="0" smtClean="0"/>
                        <a:t> warning</a:t>
                      </a:r>
                    </a:p>
                    <a:p>
                      <a:pPr marL="285750" indent="-285750">
                        <a:buFont typeface="Vrinda" pitchFamily="34" charset="0"/>
                        <a:buChar char="-"/>
                      </a:pPr>
                      <a:r>
                        <a:rPr lang="en-US" altLang="zh-CN" sz="1600" dirty="0" smtClean="0"/>
                        <a:t>consultation report</a:t>
                      </a:r>
                    </a:p>
                    <a:p>
                      <a:pPr marL="285750" indent="-285750">
                        <a:buFont typeface="Vrinda" pitchFamily="34" charset="0"/>
                        <a:buChar char="-"/>
                      </a:pPr>
                      <a:r>
                        <a:rPr lang="en-US" altLang="zh-CN" sz="1600" dirty="0" smtClean="0"/>
                        <a:t>climate</a:t>
                      </a:r>
                      <a:r>
                        <a:rPr lang="en-US" altLang="zh-CN" sz="1600" baseline="0" dirty="0" smtClean="0"/>
                        <a:t> condition assessment for local projects</a:t>
                      </a:r>
                      <a:endParaRPr lang="zh-CN" altLang="en-US" sz="1600" dirty="0"/>
                    </a:p>
                  </a:txBody>
                  <a:tcPr/>
                </a:tc>
              </a:tr>
              <a:tr h="370840">
                <a:tc>
                  <a:txBody>
                    <a:bodyPr/>
                    <a:lstStyle/>
                    <a:p>
                      <a:r>
                        <a:rPr lang="en-US" altLang="zh-CN" dirty="0" smtClean="0"/>
                        <a:t>Focus</a:t>
                      </a:r>
                      <a:endParaRPr lang="zh-CN" altLang="en-US" dirty="0"/>
                    </a:p>
                  </a:txBody>
                  <a:tcPr/>
                </a:tc>
                <a:tc>
                  <a:txBody>
                    <a:bodyPr/>
                    <a:lstStyle/>
                    <a:p>
                      <a:pPr marL="285750" indent="-285750">
                        <a:buFont typeface="Vrinda" pitchFamily="34" charset="0"/>
                        <a:buChar char="-"/>
                      </a:pPr>
                      <a:r>
                        <a:rPr lang="en-US" altLang="zh-CN" sz="1600" dirty="0" smtClean="0"/>
                        <a:t>climate predict</a:t>
                      </a:r>
                      <a:endParaRPr lang="en-US" altLang="zh-CN" sz="1600" baseline="0" dirty="0" smtClean="0"/>
                    </a:p>
                    <a:p>
                      <a:pPr marL="285750" indent="-285750">
                        <a:buFont typeface="Vrinda" pitchFamily="34" charset="0"/>
                        <a:buChar char="-"/>
                      </a:pPr>
                      <a:r>
                        <a:rPr lang="en-US" altLang="zh-CN" sz="1600" baseline="0" dirty="0" smtClean="0"/>
                        <a:t>climate change adapt…</a:t>
                      </a:r>
                      <a:endParaRPr lang="zh-CN" altLang="en-US" sz="1600" dirty="0"/>
                    </a:p>
                  </a:txBody>
                  <a:tcPr/>
                </a:tc>
                <a:tc>
                  <a:txBody>
                    <a:bodyPr/>
                    <a:lstStyle/>
                    <a:p>
                      <a:pPr marL="285750" indent="-285750">
                        <a:buFont typeface="Vrinda" pitchFamily="34" charset="0"/>
                        <a:buChar char="-"/>
                      </a:pPr>
                      <a:r>
                        <a:rPr lang="en-US" altLang="zh-CN" sz="1600" dirty="0" smtClean="0"/>
                        <a:t>the need of industry</a:t>
                      </a:r>
                    </a:p>
                    <a:p>
                      <a:pPr marL="285750" indent="-285750">
                        <a:buFont typeface="Vrinda" pitchFamily="34" charset="0"/>
                        <a:buChar char="-"/>
                      </a:pPr>
                      <a:r>
                        <a:rPr lang="en-US" altLang="zh-CN" sz="1600" dirty="0" smtClean="0"/>
                        <a:t>agriculture, water source</a:t>
                      </a:r>
                    </a:p>
                    <a:p>
                      <a:pPr marL="285750" indent="-285750">
                        <a:buFont typeface="Vrinda" pitchFamily="34" charset="0"/>
                        <a:buChar char="-"/>
                      </a:pPr>
                      <a:r>
                        <a:rPr lang="en-US" altLang="zh-CN" sz="1600" dirty="0" smtClean="0"/>
                        <a:t>insurance</a:t>
                      </a:r>
                    </a:p>
                    <a:p>
                      <a:pPr marL="285750" indent="-285750">
                        <a:buFont typeface="Vrinda" pitchFamily="34" charset="0"/>
                        <a:buChar char="-"/>
                      </a:pPr>
                      <a:r>
                        <a:rPr lang="en-US" altLang="zh-CN" sz="1600" dirty="0" smtClean="0"/>
                        <a:t>wind energy</a:t>
                      </a:r>
                    </a:p>
                    <a:p>
                      <a:pPr marL="285750" indent="-285750">
                        <a:buFont typeface="Vrinda" pitchFamily="34" charset="0"/>
                        <a:buChar char="-"/>
                      </a:pPr>
                      <a:r>
                        <a:rPr lang="en-US" altLang="zh-CN" sz="1600" dirty="0" smtClean="0"/>
                        <a:t>impact assessment</a:t>
                      </a:r>
                      <a:endParaRPr lang="zh-CN" altLang="en-US" sz="1600" dirty="0"/>
                    </a:p>
                  </a:txBody>
                  <a:tcPr/>
                </a:tc>
                <a:tc>
                  <a:txBody>
                    <a:bodyPr/>
                    <a:lstStyle/>
                    <a:p>
                      <a:r>
                        <a:rPr lang="en-US" altLang="zh-CN" sz="1600" dirty="0" smtClean="0"/>
                        <a:t>warning and response for adaptation</a:t>
                      </a:r>
                      <a:endParaRPr lang="zh-CN" altLang="en-US" sz="1600" dirty="0"/>
                    </a:p>
                  </a:txBody>
                  <a:tcPr/>
                </a:tc>
              </a:tr>
            </a:tbl>
          </a:graphicData>
        </a:graphic>
      </p:graphicFrame>
    </p:spTree>
    <p:extLst>
      <p:ext uri="{BB962C8B-B14F-4D97-AF65-F5344CB8AC3E}">
        <p14:creationId xmlns:p14="http://schemas.microsoft.com/office/powerpoint/2010/main" val="19125564"/>
      </p:ext>
    </p:extLst>
  </p:cSld>
  <p:clrMapOvr>
    <a:masterClrMapping/>
  </p:clrMapOvr>
  <p:transition xmlns:p14="http://schemas.microsoft.com/office/powerpoint/2010/main" advTm="17218"/>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331640" y="1916832"/>
            <a:ext cx="727280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spcBef>
                <a:spcPct val="20000"/>
              </a:spcBef>
              <a:buClr>
                <a:srgbClr val="FF0000"/>
              </a:buClr>
              <a:buFont typeface="Wingdings" pitchFamily="2" charset="2"/>
              <a:buChar char="Ø"/>
            </a:pPr>
            <a:r>
              <a:rPr lang="en-GB" altLang="en-US" sz="2400" dirty="0" smtClean="0"/>
              <a:t>Standard</a:t>
            </a:r>
          </a:p>
          <a:p>
            <a:pPr marL="342900" indent="-342900">
              <a:lnSpc>
                <a:spcPct val="150000"/>
              </a:lnSpc>
              <a:spcBef>
                <a:spcPct val="20000"/>
              </a:spcBef>
              <a:buClr>
                <a:srgbClr val="FF0000"/>
              </a:buClr>
              <a:buFont typeface="Wingdings" pitchFamily="2" charset="2"/>
              <a:buChar char="Ø"/>
            </a:pPr>
            <a:r>
              <a:rPr lang="en-GB" altLang="en-US" sz="2400" dirty="0" smtClean="0"/>
              <a:t>Data and product qua</a:t>
            </a:r>
            <a:r>
              <a:rPr lang="en-US" altLang="zh-CN" sz="2400" dirty="0" smtClean="0"/>
              <a:t>lit</a:t>
            </a:r>
            <a:r>
              <a:rPr lang="en-GB" altLang="en-US" sz="2400" dirty="0" smtClean="0"/>
              <a:t>y &amp; mass historical data </a:t>
            </a:r>
            <a:r>
              <a:rPr lang="en-GB" altLang="en-US" sz="2400" dirty="0" err="1" smtClean="0"/>
              <a:t>pr</a:t>
            </a:r>
            <a:r>
              <a:rPr lang="en-US" altLang="zh-CN" sz="2400" dirty="0" smtClean="0"/>
              <a:t>o</a:t>
            </a:r>
            <a:r>
              <a:rPr lang="en-GB" altLang="en-US" sz="2400" dirty="0" smtClean="0"/>
              <a:t>c</a:t>
            </a:r>
            <a:r>
              <a:rPr lang="en-US" altLang="zh-CN" sz="2400" dirty="0" err="1" smtClean="0"/>
              <a:t>essing</a:t>
            </a:r>
            <a:endParaRPr lang="en-GB" altLang="en-US" sz="2400" dirty="0" smtClean="0"/>
          </a:p>
          <a:p>
            <a:pPr marL="342900" indent="-342900">
              <a:lnSpc>
                <a:spcPct val="150000"/>
              </a:lnSpc>
              <a:spcBef>
                <a:spcPct val="20000"/>
              </a:spcBef>
              <a:buClr>
                <a:srgbClr val="FF0000"/>
              </a:buClr>
              <a:buFont typeface="Wingdings" pitchFamily="2" charset="2"/>
              <a:buChar char="Ø"/>
            </a:pPr>
            <a:r>
              <a:rPr lang="en-GB" altLang="en-US" sz="2400" dirty="0" smtClean="0"/>
              <a:t>More and more </a:t>
            </a:r>
            <a:r>
              <a:rPr lang="en-GB" altLang="en-US" sz="2400" dirty="0" err="1" smtClean="0"/>
              <a:t>requ</a:t>
            </a:r>
            <a:r>
              <a:rPr lang="en-US" altLang="zh-CN" sz="2400" dirty="0" err="1" smtClean="0"/>
              <a:t>i</a:t>
            </a:r>
            <a:r>
              <a:rPr lang="en-GB" altLang="en-US" sz="2400" dirty="0" err="1" smtClean="0"/>
              <a:t>rements</a:t>
            </a:r>
            <a:endParaRPr lang="en-GB" altLang="en-US" sz="2400" dirty="0" smtClean="0"/>
          </a:p>
        </p:txBody>
      </p:sp>
      <p:sp>
        <p:nvSpPr>
          <p:cNvPr id="4" name="Text Box 5"/>
          <p:cNvSpPr txBox="1">
            <a:spLocks noChangeArrowheads="1"/>
          </p:cNvSpPr>
          <p:nvPr/>
        </p:nvSpPr>
        <p:spPr bwMode="auto">
          <a:xfrm>
            <a:off x="2063744" y="212914"/>
            <a:ext cx="5256212" cy="701675"/>
          </a:xfrm>
          <a:prstGeom prst="rect">
            <a:avLst/>
          </a:prstGeom>
          <a:noFill/>
          <a:ln w="9525">
            <a:noFill/>
            <a:miter lim="800000"/>
            <a:headEnd/>
            <a:tailEnd/>
          </a:ln>
          <a:effectLst>
            <a:prstShdw prst="shdw17" dist="17961" dir="2700000">
              <a:srgbClr val="FFFFCC">
                <a:gamma/>
                <a:shade val="60000"/>
                <a:invGamma/>
              </a:srgbClr>
            </a:prstShdw>
          </a:effectLst>
          <a:extLst/>
        </p:spPr>
        <p:txBody>
          <a:bodyPr>
            <a:spAutoFit/>
          </a:bodyPr>
          <a:lstStyle/>
          <a:p>
            <a:pPr algn="ctr"/>
            <a:r>
              <a:rPr lang="en-US" altLang="zh-CN" sz="4000" dirty="0" smtClean="0">
                <a:solidFill>
                  <a:srgbClr val="0000CC"/>
                </a:solidFill>
                <a:effectLst>
                  <a:outerShdw blurRad="38100" dist="38100" dir="2700000" algn="tl">
                    <a:srgbClr val="000000"/>
                  </a:outerShdw>
                </a:effectLst>
                <a:latin typeface="+mj-lt"/>
                <a:ea typeface="黑体" pitchFamily="49" charset="-122"/>
              </a:rPr>
              <a:t>Challenge</a:t>
            </a:r>
            <a:endParaRPr lang="zh-CN" altLang="en-US" sz="4000" dirty="0">
              <a:solidFill>
                <a:srgbClr val="0000CC"/>
              </a:solidFill>
              <a:effectLst>
                <a:outerShdw blurRad="38100" dist="38100" dir="2700000" algn="tl">
                  <a:srgbClr val="000000"/>
                </a:outerShdw>
              </a:effectLst>
              <a:latin typeface="+mj-lt"/>
              <a:ea typeface="黑体" pitchFamily="49" charset="-122"/>
            </a:endParaRPr>
          </a:p>
        </p:txBody>
      </p:sp>
    </p:spTree>
    <p:extLst>
      <p:ext uri="{BB962C8B-B14F-4D97-AF65-F5344CB8AC3E}">
        <p14:creationId xmlns:p14="http://schemas.microsoft.com/office/powerpoint/2010/main" val="3296567921"/>
      </p:ext>
    </p:extLst>
  </p:cSld>
  <p:clrMapOvr>
    <a:masterClrMapping/>
  </p:clrMapOvr>
  <p:transition xmlns:p14="http://schemas.microsoft.com/office/powerpoint/2010/main" advTm="63125"/>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9" name="Text Box 5"/>
          <p:cNvSpPr txBox="1">
            <a:spLocks noChangeArrowheads="1"/>
          </p:cNvSpPr>
          <p:nvPr/>
        </p:nvSpPr>
        <p:spPr bwMode="auto">
          <a:xfrm>
            <a:off x="539552" y="1556792"/>
            <a:ext cx="8424936" cy="4407360"/>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sz="4000" b="1">
                <a:solidFill>
                  <a:srgbClr val="0000CC"/>
                </a:solidFill>
                <a:latin typeface="华文中宋" pitchFamily="2" charset="-122"/>
                <a:ea typeface="华文中宋" pitchFamily="2" charset="-122"/>
              </a:defRPr>
            </a:lvl1pPr>
            <a:lvl2pPr algn="l" eaLnBrk="0" hangingPunct="0">
              <a:defRPr sz="4000" b="1">
                <a:solidFill>
                  <a:srgbClr val="0000CC"/>
                </a:solidFill>
                <a:latin typeface="华文中宋" pitchFamily="2" charset="-122"/>
                <a:ea typeface="华文中宋" pitchFamily="2" charset="-122"/>
              </a:defRPr>
            </a:lvl2pPr>
            <a:lvl3pPr algn="l" eaLnBrk="0" hangingPunct="0">
              <a:defRPr sz="4000" b="1">
                <a:solidFill>
                  <a:srgbClr val="0000CC"/>
                </a:solidFill>
                <a:latin typeface="华文中宋" pitchFamily="2" charset="-122"/>
                <a:ea typeface="华文中宋" pitchFamily="2" charset="-122"/>
              </a:defRPr>
            </a:lvl3pPr>
            <a:lvl4pPr algn="l" eaLnBrk="0" hangingPunct="0">
              <a:defRPr sz="4000" b="1">
                <a:solidFill>
                  <a:srgbClr val="0000CC"/>
                </a:solidFill>
                <a:latin typeface="华文中宋" pitchFamily="2" charset="-122"/>
                <a:ea typeface="华文中宋" pitchFamily="2" charset="-122"/>
              </a:defRPr>
            </a:lvl4pPr>
            <a:lvl5pPr algn="l" eaLnBrk="0" hangingPunct="0">
              <a:defRPr sz="4000" b="1">
                <a:solidFill>
                  <a:srgbClr val="0000CC"/>
                </a:solidFill>
                <a:latin typeface="华文中宋" pitchFamily="2" charset="-122"/>
                <a:ea typeface="华文中宋" pitchFamily="2" charset="-122"/>
              </a:defRPr>
            </a:lvl5pPr>
            <a:lvl6pPr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marL="0" indent="0">
              <a:lnSpc>
                <a:spcPct val="110000"/>
              </a:lnSpc>
              <a:spcBef>
                <a:spcPct val="50000"/>
              </a:spcBef>
              <a:defRPr/>
            </a:pPr>
            <a:r>
              <a:rPr lang="en-US" altLang="zh-CN" sz="2400" b="0" dirty="0" smtClean="0">
                <a:solidFill>
                  <a:schemeClr val="tx1"/>
                </a:solidFill>
                <a:latin typeface="Arial" charset="0"/>
                <a:ea typeface="宋体" pitchFamily="2" charset="-122"/>
              </a:rPr>
              <a:t>1. Definition of hazards?</a:t>
            </a:r>
          </a:p>
          <a:p>
            <a:pPr>
              <a:lnSpc>
                <a:spcPct val="110000"/>
              </a:lnSpc>
              <a:spcBef>
                <a:spcPct val="50000"/>
              </a:spcBef>
              <a:buFontTx/>
              <a:buChar char="-"/>
              <a:defRPr/>
            </a:pPr>
            <a:r>
              <a:rPr lang="en-US" altLang="zh-CN" sz="2400" b="0" dirty="0" smtClean="0">
                <a:solidFill>
                  <a:srgbClr val="0000FF"/>
                </a:solidFill>
                <a:latin typeface="Arial" charset="0"/>
                <a:ea typeface="宋体" pitchFamily="2" charset="-122"/>
              </a:rPr>
              <a:t>A little</a:t>
            </a:r>
          </a:p>
          <a:p>
            <a:pPr marL="0" indent="0">
              <a:lnSpc>
                <a:spcPct val="110000"/>
              </a:lnSpc>
              <a:spcBef>
                <a:spcPct val="50000"/>
              </a:spcBef>
              <a:defRPr/>
            </a:pPr>
            <a:r>
              <a:rPr lang="en-US" altLang="zh-CN" sz="2400" b="0" dirty="0" smtClean="0">
                <a:solidFill>
                  <a:schemeClr val="tx1"/>
                </a:solidFill>
                <a:latin typeface="Arial" charset="0"/>
                <a:ea typeface="宋体" pitchFamily="2" charset="-122"/>
              </a:rPr>
              <a:t>2/3 Institutional aspects/cooperation in hazards issues?</a:t>
            </a:r>
            <a:endParaRPr lang="en-US" altLang="zh-CN" sz="2400" b="0" dirty="0">
              <a:solidFill>
                <a:schemeClr val="tx1"/>
              </a:solidFill>
              <a:latin typeface="Arial" charset="0"/>
              <a:ea typeface="宋体" pitchFamily="2" charset="-122"/>
            </a:endParaRPr>
          </a:p>
          <a:p>
            <a:pPr>
              <a:lnSpc>
                <a:spcPct val="110000"/>
              </a:lnSpc>
              <a:spcBef>
                <a:spcPct val="50000"/>
              </a:spcBef>
              <a:buFontTx/>
              <a:buChar char="-"/>
              <a:defRPr/>
            </a:pPr>
            <a:r>
              <a:rPr lang="en-US" altLang="zh-CN" sz="2400" b="0" dirty="0" smtClean="0">
                <a:solidFill>
                  <a:srgbClr val="0000FF"/>
                </a:solidFill>
                <a:latin typeface="Arial" charset="0"/>
                <a:ea typeface="宋体" pitchFamily="2" charset="-122"/>
              </a:rPr>
              <a:t>Governmental, </a:t>
            </a:r>
            <a:r>
              <a:rPr lang="en-US" altLang="zh-CN" sz="2400" b="0" dirty="0" err="1" smtClean="0">
                <a:solidFill>
                  <a:srgbClr val="0000FF"/>
                </a:solidFill>
                <a:latin typeface="Arial" charset="0"/>
                <a:ea typeface="宋体" pitchFamily="2" charset="-122"/>
              </a:rPr>
              <a:t>eg</a:t>
            </a:r>
            <a:r>
              <a:rPr lang="en-US" altLang="zh-CN" sz="2400" b="0" dirty="0" smtClean="0">
                <a:solidFill>
                  <a:srgbClr val="0000FF"/>
                </a:solidFill>
                <a:latin typeface="Arial" charset="0"/>
                <a:ea typeface="宋体" pitchFamily="2" charset="-122"/>
              </a:rPr>
              <a:t>. BCC/CMA</a:t>
            </a:r>
            <a:endParaRPr lang="en-US" altLang="zh-CN" sz="2400" b="0" dirty="0">
              <a:solidFill>
                <a:srgbClr val="0000FF"/>
              </a:solidFill>
              <a:latin typeface="Arial" charset="0"/>
              <a:ea typeface="宋体" pitchFamily="2" charset="-122"/>
            </a:endParaRPr>
          </a:p>
          <a:p>
            <a:pPr marL="0" indent="0">
              <a:lnSpc>
                <a:spcPct val="110000"/>
              </a:lnSpc>
              <a:spcBef>
                <a:spcPct val="50000"/>
              </a:spcBef>
              <a:defRPr/>
            </a:pPr>
            <a:r>
              <a:rPr lang="en-US" altLang="zh-CN" sz="2400" b="0" dirty="0" smtClean="0">
                <a:solidFill>
                  <a:schemeClr val="tx1"/>
                </a:solidFill>
                <a:latin typeface="Arial" charset="0"/>
                <a:ea typeface="宋体" pitchFamily="2" charset="-122"/>
              </a:rPr>
              <a:t>4. Data management?</a:t>
            </a:r>
            <a:endParaRPr lang="en-US" altLang="zh-CN" sz="2400" b="0" dirty="0">
              <a:solidFill>
                <a:schemeClr val="tx1"/>
              </a:solidFill>
              <a:latin typeface="Arial" charset="0"/>
              <a:ea typeface="宋体" pitchFamily="2" charset="-122"/>
            </a:endParaRPr>
          </a:p>
          <a:p>
            <a:pPr>
              <a:lnSpc>
                <a:spcPct val="110000"/>
              </a:lnSpc>
              <a:spcBef>
                <a:spcPct val="50000"/>
              </a:spcBef>
              <a:buFontTx/>
              <a:buChar char="-"/>
              <a:defRPr/>
            </a:pPr>
            <a:r>
              <a:rPr lang="en-US" altLang="zh-CN" sz="2400" b="0" dirty="0" smtClean="0">
                <a:solidFill>
                  <a:srgbClr val="0000FF"/>
                </a:solidFill>
                <a:latin typeface="Arial" charset="0"/>
                <a:ea typeface="宋体" pitchFamily="2" charset="-122"/>
              </a:rPr>
              <a:t>Database systems, even in provinces </a:t>
            </a:r>
          </a:p>
          <a:p>
            <a:pPr>
              <a:lnSpc>
                <a:spcPct val="110000"/>
              </a:lnSpc>
              <a:spcBef>
                <a:spcPct val="20000"/>
              </a:spcBef>
              <a:buClr>
                <a:srgbClr val="FF0000"/>
              </a:buClr>
            </a:pPr>
            <a:r>
              <a:rPr lang="en-GB" altLang="en-US" sz="2400" b="0" dirty="0">
                <a:solidFill>
                  <a:schemeClr val="tx1"/>
                </a:solidFill>
                <a:latin typeface="Arial" charset="0"/>
                <a:ea typeface="宋体" pitchFamily="2" charset="-122"/>
              </a:rPr>
              <a:t>5. Data sharing in sectors?</a:t>
            </a:r>
          </a:p>
          <a:p>
            <a:pPr>
              <a:lnSpc>
                <a:spcPct val="110000"/>
              </a:lnSpc>
              <a:spcBef>
                <a:spcPct val="20000"/>
              </a:spcBef>
              <a:buClr>
                <a:srgbClr val="FF0000"/>
              </a:buClr>
            </a:pPr>
            <a:r>
              <a:rPr lang="en-GB" altLang="en-US" sz="2400" b="0" dirty="0">
                <a:solidFill>
                  <a:srgbClr val="0000FF"/>
                </a:solidFill>
                <a:latin typeface="Arial" charset="0"/>
                <a:ea typeface="宋体" pitchFamily="2" charset="-122"/>
              </a:rPr>
              <a:t> </a:t>
            </a:r>
            <a:r>
              <a:rPr lang="en-US" altLang="zh-CN" sz="2400" b="0" dirty="0">
                <a:solidFill>
                  <a:srgbClr val="0000FF"/>
                </a:solidFill>
                <a:latin typeface="Arial" charset="0"/>
                <a:ea typeface="宋体" pitchFamily="2" charset="-122"/>
              </a:rPr>
              <a:t>- </a:t>
            </a:r>
            <a:r>
              <a:rPr lang="en-US" altLang="zh-CN" sz="2400" b="0" dirty="0" smtClean="0">
                <a:solidFill>
                  <a:srgbClr val="0000FF"/>
                </a:solidFill>
                <a:latin typeface="Arial" charset="0"/>
                <a:ea typeface="宋体" pitchFamily="2" charset="-122"/>
              </a:rPr>
              <a:t>yes</a:t>
            </a:r>
            <a:endParaRPr lang="en-US" altLang="zh-CN" sz="2400" b="0" dirty="0">
              <a:solidFill>
                <a:srgbClr val="0000FF"/>
              </a:solidFill>
              <a:latin typeface="Arial" charset="0"/>
              <a:ea typeface="宋体" pitchFamily="2" charset="-122"/>
            </a:endParaRPr>
          </a:p>
        </p:txBody>
      </p:sp>
      <p:sp>
        <p:nvSpPr>
          <p:cNvPr id="10" name="矩形 9"/>
          <p:cNvSpPr/>
          <p:nvPr/>
        </p:nvSpPr>
        <p:spPr>
          <a:xfrm>
            <a:off x="1187624" y="260648"/>
            <a:ext cx="6840760" cy="615553"/>
          </a:xfrm>
          <a:prstGeom prst="rect">
            <a:avLst/>
          </a:prstGeom>
        </p:spPr>
        <p:txBody>
          <a:bodyPr wrap="square">
            <a:spAutoFit/>
          </a:bodyPr>
          <a:lstStyle/>
          <a:p>
            <a:pPr algn="ctr">
              <a:lnSpc>
                <a:spcPct val="150000"/>
              </a:lnSpc>
            </a:pPr>
            <a:r>
              <a:rPr lang="en-US" altLang="zh-CN" sz="2400" b="1" i="1" dirty="0" smtClean="0">
                <a:solidFill>
                  <a:srgbClr val="0000CC"/>
                </a:solidFill>
              </a:rPr>
              <a:t>Questions from Dr. </a:t>
            </a:r>
            <a:r>
              <a:rPr lang="en-US" altLang="zh-CN" sz="2400" b="1" i="1" dirty="0" err="1" smtClean="0">
                <a:solidFill>
                  <a:srgbClr val="0000CC"/>
                </a:solidFill>
              </a:rPr>
              <a:t>Marymam</a:t>
            </a:r>
            <a:r>
              <a:rPr lang="en-US" altLang="zh-CN" sz="2400" b="1" i="1" dirty="0" smtClean="0">
                <a:solidFill>
                  <a:srgbClr val="0000CC"/>
                </a:solidFill>
              </a:rPr>
              <a:t> </a:t>
            </a:r>
            <a:r>
              <a:rPr lang="en-US" altLang="zh-CN" sz="2400" b="1" i="1" dirty="0" err="1" smtClean="0">
                <a:solidFill>
                  <a:srgbClr val="0000CC"/>
                </a:solidFill>
              </a:rPr>
              <a:t>Golnaryaghi</a:t>
            </a:r>
            <a:r>
              <a:rPr lang="en-US" altLang="zh-CN" sz="2400" b="1" i="1" dirty="0" smtClean="0">
                <a:solidFill>
                  <a:srgbClr val="0000CC"/>
                </a:solidFill>
              </a:rPr>
              <a:t> </a:t>
            </a:r>
            <a:endParaRPr lang="en-US" altLang="zh-CN" sz="2400" b="1" i="1" dirty="0">
              <a:solidFill>
                <a:srgbClr val="0000CC"/>
              </a:solidFill>
            </a:endParaRPr>
          </a:p>
        </p:txBody>
      </p:sp>
    </p:spTree>
    <p:extLst>
      <p:ext uri="{BB962C8B-B14F-4D97-AF65-F5344CB8AC3E}">
        <p14:creationId xmlns:p14="http://schemas.microsoft.com/office/powerpoint/2010/main" val="14026750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9" name="Text Box 5"/>
          <p:cNvSpPr txBox="1">
            <a:spLocks noChangeArrowheads="1"/>
          </p:cNvSpPr>
          <p:nvPr/>
        </p:nvSpPr>
        <p:spPr bwMode="auto">
          <a:xfrm>
            <a:off x="539552" y="1196752"/>
            <a:ext cx="8424936" cy="5329664"/>
          </a:xfrm>
          <a:prstGeom prst="rect">
            <a:avLst/>
          </a:prstGeom>
          <a:noFill/>
          <a:ln>
            <a:noFill/>
          </a:ln>
          <a:effectLst>
            <a:prstShdw prst="shdw17" dist="17961" dir="2700000">
              <a:schemeClr val="bg1">
                <a:gamma/>
                <a:shade val="60000"/>
                <a:invGamma/>
              </a:schemeClr>
            </a:prst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sz="4000" b="1">
                <a:solidFill>
                  <a:srgbClr val="0000CC"/>
                </a:solidFill>
                <a:latin typeface="华文中宋" pitchFamily="2" charset="-122"/>
                <a:ea typeface="华文中宋" pitchFamily="2" charset="-122"/>
              </a:defRPr>
            </a:lvl1pPr>
            <a:lvl2pPr algn="l" eaLnBrk="0" hangingPunct="0">
              <a:defRPr sz="4000" b="1">
                <a:solidFill>
                  <a:srgbClr val="0000CC"/>
                </a:solidFill>
                <a:latin typeface="华文中宋" pitchFamily="2" charset="-122"/>
                <a:ea typeface="华文中宋" pitchFamily="2" charset="-122"/>
              </a:defRPr>
            </a:lvl2pPr>
            <a:lvl3pPr algn="l" eaLnBrk="0" hangingPunct="0">
              <a:defRPr sz="4000" b="1">
                <a:solidFill>
                  <a:srgbClr val="0000CC"/>
                </a:solidFill>
                <a:latin typeface="华文中宋" pitchFamily="2" charset="-122"/>
                <a:ea typeface="华文中宋" pitchFamily="2" charset="-122"/>
              </a:defRPr>
            </a:lvl3pPr>
            <a:lvl4pPr algn="l" eaLnBrk="0" hangingPunct="0">
              <a:defRPr sz="4000" b="1">
                <a:solidFill>
                  <a:srgbClr val="0000CC"/>
                </a:solidFill>
                <a:latin typeface="华文中宋" pitchFamily="2" charset="-122"/>
                <a:ea typeface="华文中宋" pitchFamily="2" charset="-122"/>
              </a:defRPr>
            </a:lvl4pPr>
            <a:lvl5pPr algn="l" eaLnBrk="0" hangingPunct="0">
              <a:defRPr sz="4000" b="1">
                <a:solidFill>
                  <a:srgbClr val="0000CC"/>
                </a:solidFill>
                <a:latin typeface="华文中宋" pitchFamily="2" charset="-122"/>
                <a:ea typeface="华文中宋" pitchFamily="2" charset="-122"/>
              </a:defRPr>
            </a:lvl5pPr>
            <a:lvl6pPr eaLnBrk="0" fontAlgn="base" hangingPunct="0">
              <a:spcBef>
                <a:spcPct val="0"/>
              </a:spcBef>
              <a:spcAft>
                <a:spcPct val="0"/>
              </a:spcAft>
              <a:defRPr sz="4000" b="1">
                <a:solidFill>
                  <a:srgbClr val="0000CC"/>
                </a:solidFill>
                <a:latin typeface="华文中宋" pitchFamily="2" charset="-122"/>
                <a:ea typeface="华文中宋" pitchFamily="2" charset="-122"/>
              </a:defRPr>
            </a:lvl6pPr>
            <a:lvl7pPr eaLnBrk="0" fontAlgn="base" hangingPunct="0">
              <a:spcBef>
                <a:spcPct val="0"/>
              </a:spcBef>
              <a:spcAft>
                <a:spcPct val="0"/>
              </a:spcAft>
              <a:defRPr sz="4000" b="1">
                <a:solidFill>
                  <a:srgbClr val="0000CC"/>
                </a:solidFill>
                <a:latin typeface="华文中宋" pitchFamily="2" charset="-122"/>
                <a:ea typeface="华文中宋" pitchFamily="2" charset="-122"/>
              </a:defRPr>
            </a:lvl7pPr>
            <a:lvl8pPr eaLnBrk="0" fontAlgn="base" hangingPunct="0">
              <a:spcBef>
                <a:spcPct val="0"/>
              </a:spcBef>
              <a:spcAft>
                <a:spcPct val="0"/>
              </a:spcAft>
              <a:defRPr sz="4000" b="1">
                <a:solidFill>
                  <a:srgbClr val="0000CC"/>
                </a:solidFill>
                <a:latin typeface="华文中宋" pitchFamily="2" charset="-122"/>
                <a:ea typeface="华文中宋" pitchFamily="2" charset="-122"/>
              </a:defRPr>
            </a:lvl8pPr>
            <a:lvl9pPr eaLnBrk="0" fontAlgn="base" hangingPunct="0">
              <a:spcBef>
                <a:spcPct val="0"/>
              </a:spcBef>
              <a:spcAft>
                <a:spcPct val="0"/>
              </a:spcAft>
              <a:defRPr sz="4000" b="1">
                <a:solidFill>
                  <a:srgbClr val="0000CC"/>
                </a:solidFill>
                <a:latin typeface="华文中宋" pitchFamily="2" charset="-122"/>
                <a:ea typeface="华文中宋" pitchFamily="2" charset="-122"/>
              </a:defRPr>
            </a:lvl9pPr>
          </a:lstStyle>
          <a:p>
            <a:pPr>
              <a:lnSpc>
                <a:spcPct val="150000"/>
              </a:lnSpc>
              <a:spcBef>
                <a:spcPct val="20000"/>
              </a:spcBef>
              <a:buClr>
                <a:srgbClr val="FF0000"/>
              </a:buClr>
            </a:pPr>
            <a:r>
              <a:rPr lang="en-GB" altLang="en-US" sz="2000" b="0" dirty="0" smtClean="0">
                <a:solidFill>
                  <a:schemeClr val="tx1"/>
                </a:solidFill>
                <a:latin typeface="Arial" charset="0"/>
                <a:ea typeface="宋体" pitchFamily="2" charset="-122"/>
              </a:rPr>
              <a:t>6. </a:t>
            </a:r>
            <a:r>
              <a:rPr lang="en-GB" altLang="en-US" sz="2000" b="0" dirty="0">
                <a:solidFill>
                  <a:schemeClr val="tx1"/>
                </a:solidFill>
                <a:latin typeface="Arial" charset="0"/>
                <a:ea typeface="宋体" pitchFamily="2" charset="-122"/>
              </a:rPr>
              <a:t>Challenges in national level?</a:t>
            </a:r>
          </a:p>
          <a:p>
            <a:pPr>
              <a:lnSpc>
                <a:spcPct val="150000"/>
              </a:lnSpc>
              <a:spcBef>
                <a:spcPct val="20000"/>
              </a:spcBef>
              <a:buClr>
                <a:srgbClr val="FF0000"/>
              </a:buClr>
            </a:pPr>
            <a:r>
              <a:rPr lang="en-GB" altLang="en-US" sz="2000" b="0" dirty="0">
                <a:solidFill>
                  <a:srgbClr val="0000FF"/>
                </a:solidFill>
                <a:latin typeface="Arial" charset="0"/>
                <a:ea typeface="宋体" pitchFamily="2" charset="-122"/>
              </a:rPr>
              <a:t> </a:t>
            </a:r>
            <a:r>
              <a:rPr lang="en-US" altLang="zh-CN" sz="2000" b="0" dirty="0">
                <a:solidFill>
                  <a:srgbClr val="0000FF"/>
                </a:solidFill>
                <a:latin typeface="Arial" charset="0"/>
                <a:ea typeface="宋体" pitchFamily="2" charset="-122"/>
              </a:rPr>
              <a:t>- standards, quality, </a:t>
            </a:r>
            <a:r>
              <a:rPr lang="en-GB" altLang="en-US" sz="2000" b="0" dirty="0">
                <a:solidFill>
                  <a:srgbClr val="0000FF"/>
                </a:solidFill>
                <a:latin typeface="Arial" charset="0"/>
                <a:ea typeface="宋体" pitchFamily="2" charset="-122"/>
              </a:rPr>
              <a:t>historical data </a:t>
            </a:r>
            <a:r>
              <a:rPr lang="en-GB" altLang="en-US" sz="2000" b="0" dirty="0" err="1">
                <a:solidFill>
                  <a:srgbClr val="0000FF"/>
                </a:solidFill>
                <a:latin typeface="Arial" charset="0"/>
                <a:ea typeface="宋体" pitchFamily="2" charset="-122"/>
              </a:rPr>
              <a:t>pr</a:t>
            </a:r>
            <a:r>
              <a:rPr lang="en-US" altLang="zh-CN" sz="2000" b="0" dirty="0">
                <a:solidFill>
                  <a:srgbClr val="0000FF"/>
                </a:solidFill>
                <a:latin typeface="Arial" charset="0"/>
                <a:ea typeface="宋体" pitchFamily="2" charset="-122"/>
              </a:rPr>
              <a:t>o</a:t>
            </a:r>
            <a:r>
              <a:rPr lang="en-GB" altLang="en-US" sz="2000" b="0" dirty="0">
                <a:solidFill>
                  <a:srgbClr val="0000FF"/>
                </a:solidFill>
                <a:latin typeface="Arial" charset="0"/>
                <a:ea typeface="宋体" pitchFamily="2" charset="-122"/>
              </a:rPr>
              <a:t>c</a:t>
            </a:r>
            <a:r>
              <a:rPr lang="en-US" altLang="zh-CN" sz="2000" b="0" dirty="0" err="1">
                <a:solidFill>
                  <a:srgbClr val="0000FF"/>
                </a:solidFill>
                <a:latin typeface="Arial" charset="0"/>
                <a:ea typeface="宋体" pitchFamily="2" charset="-122"/>
              </a:rPr>
              <a:t>essing</a:t>
            </a:r>
            <a:endParaRPr lang="en-GB" altLang="en-US" sz="2000" b="0" dirty="0">
              <a:solidFill>
                <a:srgbClr val="0000FF"/>
              </a:solidFill>
              <a:latin typeface="Arial" charset="0"/>
              <a:ea typeface="宋体" pitchFamily="2" charset="-122"/>
            </a:endParaRPr>
          </a:p>
          <a:p>
            <a:pPr>
              <a:lnSpc>
                <a:spcPct val="150000"/>
              </a:lnSpc>
              <a:spcBef>
                <a:spcPct val="20000"/>
              </a:spcBef>
              <a:buClr>
                <a:srgbClr val="FF0000"/>
              </a:buClr>
            </a:pPr>
            <a:r>
              <a:rPr lang="en-GB" altLang="en-US" sz="2000" b="0" dirty="0">
                <a:solidFill>
                  <a:schemeClr val="tx1"/>
                </a:solidFill>
                <a:latin typeface="Arial" charset="0"/>
                <a:ea typeface="宋体" pitchFamily="2" charset="-122"/>
              </a:rPr>
              <a:t>7</a:t>
            </a:r>
            <a:r>
              <a:rPr lang="en-GB" altLang="en-US" sz="2000" b="0" dirty="0" smtClean="0">
                <a:solidFill>
                  <a:schemeClr val="tx1"/>
                </a:solidFill>
                <a:latin typeface="Arial" charset="0"/>
                <a:ea typeface="宋体" pitchFamily="2" charset="-122"/>
              </a:rPr>
              <a:t>. Hazard analysis?</a:t>
            </a:r>
            <a:endParaRPr lang="en-GB" altLang="en-US" sz="2000" b="0" dirty="0">
              <a:solidFill>
                <a:schemeClr val="tx1"/>
              </a:solidFill>
              <a:latin typeface="Arial" charset="0"/>
              <a:ea typeface="宋体" pitchFamily="2" charset="-122"/>
            </a:endParaRPr>
          </a:p>
          <a:p>
            <a:pPr>
              <a:lnSpc>
                <a:spcPct val="150000"/>
              </a:lnSpc>
              <a:spcBef>
                <a:spcPct val="20000"/>
              </a:spcBef>
              <a:buClr>
                <a:srgbClr val="FF0000"/>
              </a:buClr>
            </a:pPr>
            <a:r>
              <a:rPr lang="en-GB" altLang="en-US" sz="2000" b="0" dirty="0">
                <a:solidFill>
                  <a:srgbClr val="0000FF"/>
                </a:solidFill>
                <a:latin typeface="Arial" charset="0"/>
                <a:ea typeface="宋体" pitchFamily="2" charset="-122"/>
              </a:rPr>
              <a:t> </a:t>
            </a:r>
            <a:r>
              <a:rPr lang="en-US" altLang="zh-CN" sz="2000" b="0" dirty="0">
                <a:solidFill>
                  <a:srgbClr val="0000FF"/>
                </a:solidFill>
                <a:latin typeface="Arial" charset="0"/>
                <a:ea typeface="宋体" pitchFamily="2" charset="-122"/>
              </a:rPr>
              <a:t>- </a:t>
            </a:r>
            <a:r>
              <a:rPr lang="en-US" altLang="zh-CN" sz="2000" b="0" dirty="0" smtClean="0">
                <a:solidFill>
                  <a:srgbClr val="0000FF"/>
                </a:solidFill>
                <a:latin typeface="Arial" charset="0"/>
                <a:ea typeface="宋体" pitchFamily="2" charset="-122"/>
              </a:rPr>
              <a:t>p26-30</a:t>
            </a:r>
            <a:endParaRPr lang="en-GB" altLang="en-US" sz="2000" b="0" dirty="0" smtClean="0">
              <a:solidFill>
                <a:srgbClr val="0000FF"/>
              </a:solidFill>
              <a:latin typeface="Arial" charset="0"/>
              <a:ea typeface="宋体" pitchFamily="2" charset="-122"/>
            </a:endParaRPr>
          </a:p>
          <a:p>
            <a:pPr>
              <a:lnSpc>
                <a:spcPct val="150000"/>
              </a:lnSpc>
              <a:spcBef>
                <a:spcPct val="20000"/>
              </a:spcBef>
              <a:buClr>
                <a:srgbClr val="FF0000"/>
              </a:buClr>
            </a:pPr>
            <a:r>
              <a:rPr lang="en-GB" altLang="en-US" sz="2000" b="0" dirty="0">
                <a:solidFill>
                  <a:schemeClr val="tx1"/>
                </a:solidFill>
                <a:latin typeface="Arial" charset="0"/>
                <a:ea typeface="宋体" pitchFamily="2" charset="-122"/>
              </a:rPr>
              <a:t>8</a:t>
            </a:r>
            <a:r>
              <a:rPr lang="en-GB" altLang="en-US" sz="2000" b="0" dirty="0" smtClean="0">
                <a:solidFill>
                  <a:schemeClr val="tx1"/>
                </a:solidFill>
                <a:latin typeface="Arial" charset="0"/>
                <a:ea typeface="宋体" pitchFamily="2" charset="-122"/>
              </a:rPr>
              <a:t>. Operational hazard analysis for climate change?</a:t>
            </a:r>
            <a:endParaRPr lang="en-GB" altLang="en-US" sz="2000" b="0" dirty="0">
              <a:solidFill>
                <a:schemeClr val="tx1"/>
              </a:solidFill>
              <a:latin typeface="Arial" charset="0"/>
              <a:ea typeface="宋体" pitchFamily="2" charset="-122"/>
            </a:endParaRPr>
          </a:p>
          <a:p>
            <a:pPr>
              <a:lnSpc>
                <a:spcPct val="150000"/>
              </a:lnSpc>
              <a:spcBef>
                <a:spcPct val="20000"/>
              </a:spcBef>
              <a:buClr>
                <a:srgbClr val="FF0000"/>
              </a:buClr>
            </a:pPr>
            <a:r>
              <a:rPr lang="en-GB" altLang="en-US" sz="2000" b="0" dirty="0">
                <a:solidFill>
                  <a:srgbClr val="0000FF"/>
                </a:solidFill>
                <a:latin typeface="Arial" charset="0"/>
                <a:ea typeface="宋体" pitchFamily="2" charset="-122"/>
              </a:rPr>
              <a:t> </a:t>
            </a:r>
            <a:r>
              <a:rPr lang="en-US" altLang="zh-CN" sz="2000" b="0" dirty="0">
                <a:solidFill>
                  <a:srgbClr val="0000FF"/>
                </a:solidFill>
                <a:latin typeface="Arial" charset="0"/>
                <a:ea typeface="宋体" pitchFamily="2" charset="-122"/>
              </a:rPr>
              <a:t>- </a:t>
            </a:r>
            <a:r>
              <a:rPr lang="en-US" altLang="zh-CN" sz="2000" b="0" dirty="0" smtClean="0">
                <a:solidFill>
                  <a:srgbClr val="0000FF"/>
                </a:solidFill>
                <a:latin typeface="Arial" charset="0"/>
                <a:ea typeface="宋体" pitchFamily="2" charset="-122"/>
              </a:rPr>
              <a:t>only kick-off</a:t>
            </a:r>
          </a:p>
          <a:p>
            <a:pPr>
              <a:lnSpc>
                <a:spcPct val="150000"/>
              </a:lnSpc>
              <a:spcBef>
                <a:spcPct val="20000"/>
              </a:spcBef>
              <a:buClr>
                <a:srgbClr val="FF0000"/>
              </a:buClr>
            </a:pPr>
            <a:r>
              <a:rPr lang="en-GB" altLang="en-US" sz="2000" b="0" dirty="0" smtClean="0">
                <a:solidFill>
                  <a:schemeClr val="tx1"/>
                </a:solidFill>
                <a:latin typeface="Arial" charset="0"/>
                <a:ea typeface="宋体" pitchFamily="2" charset="-122"/>
              </a:rPr>
              <a:t>9. Delivery models?</a:t>
            </a:r>
            <a:endParaRPr lang="en-GB" altLang="en-US" sz="2000" b="0" dirty="0">
              <a:solidFill>
                <a:schemeClr val="tx1"/>
              </a:solidFill>
              <a:latin typeface="Arial" charset="0"/>
              <a:ea typeface="宋体" pitchFamily="2" charset="-122"/>
            </a:endParaRPr>
          </a:p>
          <a:p>
            <a:pPr>
              <a:lnSpc>
                <a:spcPct val="150000"/>
              </a:lnSpc>
              <a:spcBef>
                <a:spcPct val="20000"/>
              </a:spcBef>
              <a:buClr>
                <a:srgbClr val="FF0000"/>
              </a:buClr>
            </a:pPr>
            <a:r>
              <a:rPr lang="en-GB" altLang="en-US" sz="2000" b="0" dirty="0">
                <a:solidFill>
                  <a:srgbClr val="0000FF"/>
                </a:solidFill>
                <a:latin typeface="Arial" charset="0"/>
                <a:ea typeface="宋体" pitchFamily="2" charset="-122"/>
              </a:rPr>
              <a:t> </a:t>
            </a:r>
            <a:r>
              <a:rPr lang="en-US" altLang="zh-CN" sz="2000" b="0" dirty="0">
                <a:solidFill>
                  <a:srgbClr val="0000FF"/>
                </a:solidFill>
                <a:latin typeface="Arial" charset="0"/>
                <a:ea typeface="宋体" pitchFamily="2" charset="-122"/>
              </a:rPr>
              <a:t>- </a:t>
            </a:r>
            <a:r>
              <a:rPr lang="en-US" altLang="zh-CN" sz="2000" b="0" dirty="0" smtClean="0">
                <a:solidFill>
                  <a:srgbClr val="0000FF"/>
                </a:solidFill>
                <a:latin typeface="Arial" charset="0"/>
                <a:ea typeface="宋体" pitchFamily="2" charset="-122"/>
              </a:rPr>
              <a:t>p33 give some examples</a:t>
            </a:r>
            <a:endParaRPr lang="en-US" altLang="zh-CN" sz="2000" b="0" dirty="0">
              <a:solidFill>
                <a:srgbClr val="0000FF"/>
              </a:solidFill>
              <a:latin typeface="Arial" charset="0"/>
              <a:ea typeface="宋体" pitchFamily="2" charset="-122"/>
            </a:endParaRPr>
          </a:p>
          <a:p>
            <a:pPr>
              <a:lnSpc>
                <a:spcPct val="150000"/>
              </a:lnSpc>
              <a:spcBef>
                <a:spcPct val="20000"/>
              </a:spcBef>
              <a:buClr>
                <a:srgbClr val="FF0000"/>
              </a:buClr>
            </a:pPr>
            <a:endParaRPr lang="en-GB" altLang="en-US" sz="2000" b="0" dirty="0">
              <a:solidFill>
                <a:srgbClr val="0000FF"/>
              </a:solidFill>
              <a:latin typeface="Arial" charset="0"/>
              <a:ea typeface="宋体" pitchFamily="2" charset="-122"/>
            </a:endParaRPr>
          </a:p>
          <a:p>
            <a:pPr marL="0" indent="0">
              <a:lnSpc>
                <a:spcPct val="150000"/>
              </a:lnSpc>
              <a:spcBef>
                <a:spcPct val="50000"/>
              </a:spcBef>
              <a:defRPr/>
            </a:pPr>
            <a:endParaRPr lang="en-US" altLang="zh-CN" sz="2000" b="0" dirty="0">
              <a:solidFill>
                <a:srgbClr val="0000FF"/>
              </a:solidFill>
              <a:latin typeface="Arial" charset="0"/>
              <a:ea typeface="宋体" pitchFamily="2" charset="-122"/>
            </a:endParaRPr>
          </a:p>
        </p:txBody>
      </p:sp>
      <p:sp>
        <p:nvSpPr>
          <p:cNvPr id="10" name="矩形 9"/>
          <p:cNvSpPr/>
          <p:nvPr/>
        </p:nvSpPr>
        <p:spPr>
          <a:xfrm>
            <a:off x="1187624" y="260648"/>
            <a:ext cx="6840760" cy="615553"/>
          </a:xfrm>
          <a:prstGeom prst="rect">
            <a:avLst/>
          </a:prstGeom>
        </p:spPr>
        <p:txBody>
          <a:bodyPr wrap="square">
            <a:spAutoFit/>
          </a:bodyPr>
          <a:lstStyle/>
          <a:p>
            <a:pPr algn="ctr">
              <a:lnSpc>
                <a:spcPct val="150000"/>
              </a:lnSpc>
            </a:pPr>
            <a:r>
              <a:rPr lang="en-US" altLang="zh-CN" sz="2400" b="1" i="1" dirty="0" smtClean="0">
                <a:solidFill>
                  <a:srgbClr val="0000CC"/>
                </a:solidFill>
              </a:rPr>
              <a:t>Questions from Dr. </a:t>
            </a:r>
            <a:r>
              <a:rPr lang="en-US" altLang="zh-CN" sz="2400" b="1" i="1" dirty="0" err="1" smtClean="0">
                <a:solidFill>
                  <a:srgbClr val="0000CC"/>
                </a:solidFill>
              </a:rPr>
              <a:t>Marymam</a:t>
            </a:r>
            <a:r>
              <a:rPr lang="en-US" altLang="zh-CN" sz="2400" b="1" i="1" dirty="0" smtClean="0">
                <a:solidFill>
                  <a:srgbClr val="0000CC"/>
                </a:solidFill>
              </a:rPr>
              <a:t> </a:t>
            </a:r>
            <a:r>
              <a:rPr lang="en-US" altLang="zh-CN" sz="2400" b="1" i="1" dirty="0" err="1" smtClean="0">
                <a:solidFill>
                  <a:srgbClr val="0000CC"/>
                </a:solidFill>
              </a:rPr>
              <a:t>Golnaryaghi</a:t>
            </a:r>
            <a:r>
              <a:rPr lang="en-US" altLang="zh-CN" sz="2400" b="1" i="1" dirty="0" smtClean="0">
                <a:solidFill>
                  <a:srgbClr val="0000CC"/>
                </a:solidFill>
              </a:rPr>
              <a:t> </a:t>
            </a:r>
            <a:endParaRPr lang="en-US" altLang="zh-CN" sz="2400" b="1" i="1" dirty="0">
              <a:solidFill>
                <a:srgbClr val="0000CC"/>
              </a:solidFill>
            </a:endParaRPr>
          </a:p>
        </p:txBody>
      </p:sp>
    </p:spTree>
    <p:extLst>
      <p:ext uri="{BB962C8B-B14F-4D97-AF65-F5344CB8AC3E}">
        <p14:creationId xmlns:p14="http://schemas.microsoft.com/office/powerpoint/2010/main" val="35670948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484784"/>
            <a:ext cx="7272807" cy="1348061"/>
          </a:xfrm>
          <a:prstGeom prst="rect">
            <a:avLst/>
          </a:prstGeom>
          <a:noFill/>
        </p:spPr>
        <p:txBody>
          <a:bodyPr wrap="square" rtlCol="0">
            <a:spAutoFit/>
          </a:bodyPr>
          <a:lstStyle/>
          <a:p>
            <a:pPr algn="ctr">
              <a:lnSpc>
                <a:spcPct val="130000"/>
              </a:lnSpc>
            </a:pPr>
            <a:r>
              <a:rPr lang="en-US" altLang="zh-CN" sz="3200" b="1" dirty="0" smtClean="0">
                <a:solidFill>
                  <a:srgbClr val="0070C0"/>
                </a:solidFill>
                <a:effectLst>
                  <a:outerShdw blurRad="38100" dist="38100" dir="2700000" algn="tl">
                    <a:srgbClr val="000000">
                      <a:alpha val="43137"/>
                    </a:srgbClr>
                  </a:outerShdw>
                </a:effectLst>
              </a:rPr>
              <a:t>Thanks for your attentions!</a:t>
            </a:r>
          </a:p>
          <a:p>
            <a:pPr algn="ctr">
              <a:lnSpc>
                <a:spcPct val="130000"/>
              </a:lnSpc>
            </a:pPr>
            <a:r>
              <a:rPr lang="en-US" altLang="zh-CN" sz="3200" b="1" dirty="0">
                <a:solidFill>
                  <a:srgbClr val="0070C0"/>
                </a:solidFill>
                <a:effectLst>
                  <a:outerShdw blurRad="38100" dist="38100" dir="2700000" algn="tl">
                    <a:srgbClr val="000000">
                      <a:alpha val="43137"/>
                    </a:srgbClr>
                  </a:outerShdw>
                </a:effectLst>
              </a:rPr>
              <a:t>C</a:t>
            </a:r>
            <a:r>
              <a:rPr lang="en-US" altLang="zh-CN" sz="3200" b="1" dirty="0" smtClean="0">
                <a:solidFill>
                  <a:srgbClr val="0070C0"/>
                </a:solidFill>
                <a:effectLst>
                  <a:outerShdw blurRad="38100" dist="38100" dir="2700000" algn="tl">
                    <a:srgbClr val="000000">
                      <a:alpha val="43137"/>
                    </a:srgbClr>
                  </a:outerShdw>
                </a:effectLst>
              </a:rPr>
              <a:t>omments &amp; questions, please.</a:t>
            </a:r>
          </a:p>
        </p:txBody>
      </p:sp>
      <p:sp>
        <p:nvSpPr>
          <p:cNvPr id="3" name="Rectangle 3"/>
          <p:cNvSpPr>
            <a:spLocks noChangeArrowheads="1"/>
          </p:cNvSpPr>
          <p:nvPr/>
        </p:nvSpPr>
        <p:spPr bwMode="auto">
          <a:xfrm>
            <a:off x="899592" y="3429000"/>
            <a:ext cx="684076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spcBef>
                <a:spcPct val="20000"/>
              </a:spcBef>
              <a:buClr>
                <a:srgbClr val="FF0000"/>
              </a:buClr>
              <a:buFont typeface="Arial"/>
              <a:buChar char="•"/>
            </a:pPr>
            <a:r>
              <a:rPr lang="en-GB" altLang="en-US" sz="2000" dirty="0" smtClean="0"/>
              <a:t>Several web sites:</a:t>
            </a:r>
          </a:p>
          <a:p>
            <a:pPr marL="800100" lvl="1" indent="-342900">
              <a:lnSpc>
                <a:spcPct val="150000"/>
              </a:lnSpc>
              <a:spcBef>
                <a:spcPct val="20000"/>
              </a:spcBef>
              <a:buClr>
                <a:srgbClr val="FF0000"/>
              </a:buClr>
              <a:buFont typeface="Arial"/>
              <a:buChar char="•"/>
            </a:pPr>
            <a:r>
              <a:rPr lang="en-GB" altLang="en-US" sz="2000" dirty="0" smtClean="0">
                <a:hlinkClick r:id="rId2"/>
              </a:rPr>
              <a:t>http://cdc.cma.gov.cn</a:t>
            </a:r>
            <a:r>
              <a:rPr lang="en-GB" altLang="en-US" sz="2000" dirty="0"/>
              <a:t> </a:t>
            </a:r>
            <a:r>
              <a:rPr lang="en-GB" altLang="en-US" sz="2000" dirty="0" smtClean="0"/>
              <a:t>(Chinese version)</a:t>
            </a:r>
          </a:p>
          <a:p>
            <a:pPr marL="800100" lvl="1" indent="-342900">
              <a:lnSpc>
                <a:spcPct val="150000"/>
              </a:lnSpc>
              <a:spcBef>
                <a:spcPct val="20000"/>
              </a:spcBef>
              <a:buClr>
                <a:srgbClr val="FF0000"/>
              </a:buClr>
              <a:buFont typeface="Arial"/>
              <a:buChar char="•"/>
            </a:pPr>
            <a:r>
              <a:rPr lang="en-GB" altLang="en-US" sz="2000" dirty="0" smtClean="0">
                <a:hlinkClick r:id="rId3"/>
              </a:rPr>
              <a:t>http://bcc.cma.gov.cn/en</a:t>
            </a:r>
            <a:r>
              <a:rPr lang="en-GB" altLang="en-US" sz="2000" dirty="0" smtClean="0"/>
              <a:t> (English version)</a:t>
            </a:r>
          </a:p>
          <a:p>
            <a:pPr marL="800100" lvl="1" indent="-342900">
              <a:lnSpc>
                <a:spcPct val="150000"/>
              </a:lnSpc>
              <a:spcBef>
                <a:spcPct val="20000"/>
              </a:spcBef>
              <a:buClr>
                <a:srgbClr val="FF0000"/>
              </a:buClr>
              <a:buFont typeface="Arial"/>
              <a:buChar char="•"/>
            </a:pPr>
            <a:r>
              <a:rPr lang="en-GB" altLang="en-US" sz="2000" dirty="0" smtClean="0">
                <a:hlinkClick r:id="rId4"/>
              </a:rPr>
              <a:t>http://www.weather.com.cn</a:t>
            </a:r>
            <a:r>
              <a:rPr lang="en-GB" altLang="en-US" sz="2000" dirty="0" smtClean="0"/>
              <a:t> </a:t>
            </a:r>
            <a:r>
              <a:rPr lang="en-GB" altLang="en-US" sz="2000" dirty="0"/>
              <a:t>(Chinese version)</a:t>
            </a:r>
          </a:p>
          <a:p>
            <a:pPr lvl="1">
              <a:lnSpc>
                <a:spcPct val="150000"/>
              </a:lnSpc>
              <a:spcBef>
                <a:spcPct val="20000"/>
              </a:spcBef>
              <a:buClr>
                <a:srgbClr val="FF0000"/>
              </a:buClr>
            </a:pPr>
            <a:endParaRPr lang="en-GB" altLang="en-US" sz="2000" dirty="0" smtClean="0"/>
          </a:p>
          <a:p>
            <a:pPr marL="800100" lvl="1" indent="-342900">
              <a:lnSpc>
                <a:spcPct val="150000"/>
              </a:lnSpc>
              <a:spcBef>
                <a:spcPct val="20000"/>
              </a:spcBef>
              <a:buClr>
                <a:srgbClr val="FF0000"/>
              </a:buClr>
              <a:buFont typeface="Arial"/>
              <a:buChar char="•"/>
            </a:pPr>
            <a:endParaRPr lang="en-GB" altLang="en-US" sz="2000" dirty="0" smtClean="0"/>
          </a:p>
        </p:txBody>
      </p:sp>
    </p:spTree>
    <p:extLst>
      <p:ext uri="{BB962C8B-B14F-4D97-AF65-F5344CB8AC3E}">
        <p14:creationId xmlns:p14="http://schemas.microsoft.com/office/powerpoint/2010/main" val="1061982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1772816"/>
            <a:ext cx="8208912" cy="4104456"/>
          </a:xfrm>
        </p:spPr>
        <p:txBody>
          <a:bodyPr/>
          <a:lstStyle/>
          <a:p>
            <a:pPr>
              <a:lnSpc>
                <a:spcPct val="150000"/>
              </a:lnSpc>
            </a:pPr>
            <a:r>
              <a:rPr lang="en-US" altLang="zh-CN" b="1" i="1" dirty="0" smtClean="0"/>
              <a:t>Disasters in China</a:t>
            </a:r>
            <a:endParaRPr lang="en-US" altLang="zh-CN" b="1" i="1" dirty="0"/>
          </a:p>
          <a:p>
            <a:pPr>
              <a:lnSpc>
                <a:spcPct val="150000"/>
              </a:lnSpc>
            </a:pPr>
            <a:r>
              <a:rPr lang="en-US" altLang="zh-CN" b="1" i="1" dirty="0"/>
              <a:t>BCC Products</a:t>
            </a:r>
          </a:p>
          <a:p>
            <a:pPr>
              <a:lnSpc>
                <a:spcPct val="150000"/>
              </a:lnSpc>
            </a:pPr>
            <a:r>
              <a:rPr lang="en-US" altLang="zh-CN" b="1" i="1" dirty="0"/>
              <a:t>Disaster Risk Management</a:t>
            </a:r>
          </a:p>
          <a:p>
            <a:pPr>
              <a:lnSpc>
                <a:spcPct val="150000"/>
              </a:lnSpc>
            </a:pPr>
            <a:r>
              <a:rPr lang="en-US" altLang="zh-CN" b="1" i="1" dirty="0"/>
              <a:t>Development Of data Resources</a:t>
            </a:r>
          </a:p>
        </p:txBody>
      </p:sp>
      <p:sp>
        <p:nvSpPr>
          <p:cNvPr id="4" name="Text Box 5"/>
          <p:cNvSpPr txBox="1">
            <a:spLocks noChangeArrowheads="1"/>
          </p:cNvSpPr>
          <p:nvPr/>
        </p:nvSpPr>
        <p:spPr bwMode="auto">
          <a:xfrm>
            <a:off x="1979712" y="764704"/>
            <a:ext cx="5256212" cy="701675"/>
          </a:xfrm>
          <a:prstGeom prst="rect">
            <a:avLst/>
          </a:prstGeom>
          <a:noFill/>
          <a:ln>
            <a:noFill/>
          </a:ln>
          <a:effectLst>
            <a:prstShdw prst="shdw17" dist="17961" dir="2700000">
              <a:srgbClr val="FFFFCC">
                <a:gamma/>
                <a:shade val="60000"/>
                <a:invGamma/>
              </a:srgbClr>
            </a:prstShdw>
          </a:effectLst>
          <a:extLst/>
        </p:spPr>
        <p:txBody>
          <a:bodyPr>
            <a:spAutoFit/>
          </a:bodyPr>
          <a:lstStyle/>
          <a:p>
            <a:pPr algn="ctr"/>
            <a:r>
              <a:rPr lang="en-US" altLang="zh-CN" sz="4000" b="1" dirty="0" smtClean="0">
                <a:solidFill>
                  <a:srgbClr val="0000CC"/>
                </a:solidFill>
                <a:effectLst>
                  <a:outerShdw blurRad="38100" dist="38100" dir="2700000" algn="tl">
                    <a:srgbClr val="000000"/>
                  </a:outerShdw>
                </a:effectLst>
                <a:latin typeface="+mj-lt"/>
                <a:ea typeface="黑体" pitchFamily="49" charset="-122"/>
              </a:rPr>
              <a:t>Outline</a:t>
            </a:r>
            <a:endParaRPr lang="zh-CN" altLang="en-US" sz="4000" b="1" dirty="0">
              <a:solidFill>
                <a:srgbClr val="0000CC"/>
              </a:solidFill>
              <a:effectLst>
                <a:outerShdw blurRad="38100" dist="38100" dir="2700000" algn="tl">
                  <a:srgbClr val="000000"/>
                </a:outerShdw>
              </a:effectLst>
              <a:latin typeface="+mj-lt"/>
              <a:ea typeface="黑体" pitchFamily="49" charset="-122"/>
            </a:endParaRPr>
          </a:p>
        </p:txBody>
      </p:sp>
    </p:spTree>
    <p:extLst>
      <p:ext uri="{BB962C8B-B14F-4D97-AF65-F5344CB8AC3E}">
        <p14:creationId xmlns:p14="http://schemas.microsoft.com/office/powerpoint/2010/main" val="5986470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43608" y="1772816"/>
            <a:ext cx="7560840" cy="4248472"/>
          </a:xfrm>
        </p:spPr>
        <p:txBody>
          <a:bodyPr/>
          <a:lstStyle/>
          <a:p>
            <a:pPr>
              <a:lnSpc>
                <a:spcPct val="150000"/>
              </a:lnSpc>
            </a:pPr>
            <a:r>
              <a:rPr lang="en-US" altLang="zh-CN" b="1" i="1" dirty="0" smtClean="0"/>
              <a:t>Disasters in China</a:t>
            </a:r>
            <a:endParaRPr lang="en-US" altLang="zh-CN" b="1" i="1" dirty="0"/>
          </a:p>
          <a:p>
            <a:pPr>
              <a:lnSpc>
                <a:spcPct val="150000"/>
              </a:lnSpc>
            </a:pPr>
            <a:r>
              <a:rPr lang="en-US" altLang="zh-CN" b="1" i="1" dirty="0">
                <a:solidFill>
                  <a:schemeClr val="bg1">
                    <a:lumMod val="85000"/>
                  </a:schemeClr>
                </a:solidFill>
              </a:rPr>
              <a:t>BCC Products</a:t>
            </a:r>
          </a:p>
          <a:p>
            <a:pPr>
              <a:lnSpc>
                <a:spcPct val="150000"/>
              </a:lnSpc>
            </a:pPr>
            <a:r>
              <a:rPr lang="en-US" altLang="zh-CN" b="1" i="1" dirty="0">
                <a:solidFill>
                  <a:schemeClr val="bg1">
                    <a:lumMod val="85000"/>
                  </a:schemeClr>
                </a:solidFill>
              </a:rPr>
              <a:t>Disaster Risk Management</a:t>
            </a:r>
          </a:p>
          <a:p>
            <a:pPr>
              <a:lnSpc>
                <a:spcPct val="150000"/>
              </a:lnSpc>
            </a:pPr>
            <a:r>
              <a:rPr lang="en-US" altLang="zh-CN" b="1" i="1" dirty="0">
                <a:solidFill>
                  <a:schemeClr val="bg1">
                    <a:lumMod val="85000"/>
                  </a:schemeClr>
                </a:solidFill>
              </a:rPr>
              <a:t>Development Of data Resources</a:t>
            </a:r>
          </a:p>
        </p:txBody>
      </p:sp>
      <p:sp>
        <p:nvSpPr>
          <p:cNvPr id="4" name="Text Box 5"/>
          <p:cNvSpPr txBox="1">
            <a:spLocks noChangeArrowheads="1"/>
          </p:cNvSpPr>
          <p:nvPr/>
        </p:nvSpPr>
        <p:spPr bwMode="auto">
          <a:xfrm>
            <a:off x="1979712" y="711101"/>
            <a:ext cx="5256212" cy="701675"/>
          </a:xfrm>
          <a:prstGeom prst="rect">
            <a:avLst/>
          </a:prstGeom>
          <a:noFill/>
          <a:ln>
            <a:noFill/>
          </a:ln>
          <a:effectLst>
            <a:prstShdw prst="shdw17" dist="17961" dir="2700000">
              <a:srgbClr val="FFFFCC">
                <a:gamma/>
                <a:shade val="60000"/>
                <a:invGamma/>
              </a:srgbClr>
            </a:prstShdw>
          </a:effectLst>
          <a:extLst/>
        </p:spPr>
        <p:txBody>
          <a:bodyPr>
            <a:spAutoFit/>
          </a:bodyPr>
          <a:lstStyle/>
          <a:p>
            <a:pPr algn="ctr"/>
            <a:r>
              <a:rPr lang="en-US" altLang="zh-CN" sz="4000" dirty="0" smtClean="0">
                <a:solidFill>
                  <a:srgbClr val="0000CC"/>
                </a:solidFill>
                <a:effectLst>
                  <a:outerShdw blurRad="38100" dist="38100" dir="2700000" algn="tl">
                    <a:srgbClr val="000000"/>
                  </a:outerShdw>
                </a:effectLst>
                <a:latin typeface="+mj-lt"/>
                <a:ea typeface="黑体" pitchFamily="49" charset="-122"/>
              </a:rPr>
              <a:t>Outline</a:t>
            </a:r>
            <a:endParaRPr lang="zh-CN" altLang="en-US" sz="4000" dirty="0">
              <a:solidFill>
                <a:srgbClr val="0000CC"/>
              </a:solidFill>
              <a:effectLst>
                <a:outerShdw blurRad="38100" dist="38100" dir="2700000" algn="tl">
                  <a:srgbClr val="000000"/>
                </a:outerShdw>
              </a:effectLst>
              <a:latin typeface="+mj-lt"/>
              <a:ea typeface="黑体" pitchFamily="49" charset="-122"/>
            </a:endParaRPr>
          </a:p>
        </p:txBody>
      </p:sp>
    </p:spTree>
    <p:extLst>
      <p:ext uri="{BB962C8B-B14F-4D97-AF65-F5344CB8AC3E}">
        <p14:creationId xmlns:p14="http://schemas.microsoft.com/office/powerpoint/2010/main" val="1789949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aih"/>
          <p:cNvPicPr>
            <a:picLocks noChangeAspect="1" noChangeArrowheads="1"/>
          </p:cNvPicPr>
          <p:nvPr/>
        </p:nvPicPr>
        <p:blipFill>
          <a:blip r:embed="rId2">
            <a:extLst>
              <a:ext uri="{28A0092B-C50C-407E-A947-70E740481C1C}">
                <a14:useLocalDpi xmlns:a14="http://schemas.microsoft.com/office/drawing/2010/main" val="0"/>
              </a:ext>
            </a:extLst>
          </a:blip>
          <a:srcRect t="3989"/>
          <a:stretch>
            <a:fillRect/>
          </a:stretch>
        </p:blipFill>
        <p:spPr bwMode="auto">
          <a:xfrm>
            <a:off x="539750" y="886619"/>
            <a:ext cx="8280400"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5"/>
          <p:cNvSpPr>
            <a:spLocks noChangeArrowheads="1"/>
          </p:cNvSpPr>
          <p:nvPr/>
        </p:nvSpPr>
        <p:spPr bwMode="auto">
          <a:xfrm>
            <a:off x="539552" y="1124744"/>
            <a:ext cx="2540719" cy="531700"/>
          </a:xfrm>
          <a:prstGeom prst="wedgeRectCallout">
            <a:avLst>
              <a:gd name="adj1" fmla="val 42759"/>
              <a:gd name="adj2" fmla="val 173972"/>
            </a:avLst>
          </a:prstGeom>
          <a:solidFill>
            <a:srgbClr val="FFC000"/>
          </a:solidFill>
          <a:ln w="9525">
            <a:solidFill>
              <a:srgbClr val="0000CC"/>
            </a:solidFill>
            <a:miter lim="800000"/>
            <a:headEnd/>
            <a:tailEnd/>
          </a:ln>
          <a:effectLst>
            <a:prstShdw prst="shdw17" dist="17961" dir="2700000">
              <a:schemeClr val="bg2"/>
            </a:prstShdw>
          </a:effectLst>
        </p:spPr>
        <p:txBody>
          <a:bodyPr/>
          <a:lstStyle/>
          <a:p>
            <a:r>
              <a:rPr lang="en-US" altLang="zh-CN" sz="1400" dirty="0" smtClean="0">
                <a:solidFill>
                  <a:srgbClr val="0000FF"/>
                </a:solidFill>
                <a:ea typeface="Arial Unicode MS" pitchFamily="34" charset="-122"/>
                <a:cs typeface="Arial Unicode MS" pitchFamily="34" charset="-122"/>
              </a:rPr>
              <a:t>Northwest region: drought, sand storm</a:t>
            </a:r>
            <a:r>
              <a:rPr lang="en-US" altLang="zh-CN" sz="1400" dirty="0">
                <a:solidFill>
                  <a:srgbClr val="0000FF"/>
                </a:solidFill>
                <a:ea typeface="Arial Unicode MS" pitchFamily="34" charset="-122"/>
                <a:cs typeface="Arial Unicode MS" pitchFamily="34" charset="-122"/>
              </a:rPr>
              <a:t>, </a:t>
            </a:r>
            <a:r>
              <a:rPr lang="en-US" altLang="zh-CN" sz="1400" dirty="0" smtClean="0">
                <a:solidFill>
                  <a:srgbClr val="0000FF"/>
                </a:solidFill>
                <a:ea typeface="Arial Unicode MS" pitchFamily="34" charset="-122"/>
                <a:cs typeface="Arial Unicode MS" pitchFamily="34" charset="-122"/>
              </a:rPr>
              <a:t>cold </a:t>
            </a:r>
            <a:r>
              <a:rPr lang="en-US" altLang="zh-CN" sz="1400" dirty="0">
                <a:solidFill>
                  <a:srgbClr val="0000FF"/>
                </a:solidFill>
                <a:ea typeface="Arial Unicode MS" pitchFamily="34" charset="-122"/>
                <a:cs typeface="Arial Unicode MS" pitchFamily="34" charset="-122"/>
              </a:rPr>
              <a:t>s</a:t>
            </a:r>
            <a:r>
              <a:rPr lang="en-US" altLang="zh-CN" sz="1400" dirty="0" smtClean="0">
                <a:solidFill>
                  <a:srgbClr val="0000FF"/>
                </a:solidFill>
                <a:ea typeface="Arial Unicode MS" pitchFamily="34" charset="-122"/>
                <a:cs typeface="Arial Unicode MS" pitchFamily="34" charset="-122"/>
              </a:rPr>
              <a:t>urge</a:t>
            </a:r>
            <a:endParaRPr lang="en-US" altLang="zh-CN" sz="1400" dirty="0">
              <a:solidFill>
                <a:srgbClr val="0000FF"/>
              </a:solidFill>
              <a:ea typeface="Arial Unicode MS" pitchFamily="34" charset="-122"/>
              <a:cs typeface="Arial Unicode MS" pitchFamily="34" charset="-122"/>
            </a:endParaRPr>
          </a:p>
          <a:p>
            <a:endParaRPr lang="zh-CN" altLang="en-US" sz="1400" dirty="0">
              <a:solidFill>
                <a:srgbClr val="0000FF"/>
              </a:solidFill>
              <a:ea typeface="Arial Unicode MS" pitchFamily="34" charset="-122"/>
              <a:cs typeface="Arial Unicode MS" pitchFamily="34" charset="-122"/>
            </a:endParaRPr>
          </a:p>
        </p:txBody>
      </p:sp>
      <p:sp>
        <p:nvSpPr>
          <p:cNvPr id="32772" name="AutoShape 6"/>
          <p:cNvSpPr>
            <a:spLocks noChangeArrowheads="1"/>
          </p:cNvSpPr>
          <p:nvPr/>
        </p:nvSpPr>
        <p:spPr bwMode="auto">
          <a:xfrm>
            <a:off x="5557838" y="1196751"/>
            <a:ext cx="2902594" cy="504057"/>
          </a:xfrm>
          <a:prstGeom prst="wedgeRectCallout">
            <a:avLst>
              <a:gd name="adj1" fmla="val -21880"/>
              <a:gd name="adj2" fmla="val 92169"/>
            </a:avLst>
          </a:prstGeom>
          <a:solidFill>
            <a:srgbClr val="92D050"/>
          </a:solidFill>
          <a:ln w="9525">
            <a:solidFill>
              <a:srgbClr val="0000CC"/>
            </a:solidFill>
            <a:miter lim="800000"/>
            <a:headEnd/>
            <a:tailEnd/>
          </a:ln>
          <a:effectLst>
            <a:prstShdw prst="shdw17" dist="17961" dir="2700000">
              <a:schemeClr val="bg2"/>
            </a:prstShdw>
          </a:effectLst>
        </p:spPr>
        <p:txBody>
          <a:bodyPr/>
          <a:lstStyle/>
          <a:p>
            <a:r>
              <a:rPr lang="en-US" altLang="zh-CN" sz="1400" dirty="0" smtClean="0">
                <a:solidFill>
                  <a:srgbClr val="0000FF"/>
                </a:solidFill>
                <a:ea typeface="Arial Unicode MS" pitchFamily="34" charset="-122"/>
                <a:cs typeface="Arial Unicode MS" pitchFamily="34" charset="-122"/>
              </a:rPr>
              <a:t>Northeast region: </a:t>
            </a:r>
            <a:r>
              <a:rPr lang="en-US" altLang="zh-CN" sz="1400" dirty="0">
                <a:solidFill>
                  <a:srgbClr val="0000FF"/>
                </a:solidFill>
                <a:ea typeface="Arial Unicode MS" pitchFamily="34" charset="-122"/>
                <a:cs typeface="Arial Unicode MS" pitchFamily="34" charset="-122"/>
              </a:rPr>
              <a:t>cold </a:t>
            </a:r>
            <a:r>
              <a:rPr lang="en-US" altLang="zh-CN" sz="1400" dirty="0" smtClean="0">
                <a:solidFill>
                  <a:srgbClr val="0000FF"/>
                </a:solidFill>
                <a:ea typeface="Arial Unicode MS" pitchFamily="34" charset="-122"/>
                <a:cs typeface="Arial Unicode MS" pitchFamily="34" charset="-122"/>
              </a:rPr>
              <a:t>surge, flood, drought</a:t>
            </a:r>
            <a:endParaRPr lang="zh-CN" altLang="en-US" sz="1400" dirty="0">
              <a:solidFill>
                <a:srgbClr val="0000FF"/>
              </a:solidFill>
              <a:ea typeface="Arial Unicode MS" pitchFamily="34" charset="-122"/>
              <a:cs typeface="Arial Unicode MS" pitchFamily="34" charset="-122"/>
            </a:endParaRPr>
          </a:p>
        </p:txBody>
      </p:sp>
      <p:sp>
        <p:nvSpPr>
          <p:cNvPr id="32773" name="AutoShape 7"/>
          <p:cNvSpPr>
            <a:spLocks noChangeArrowheads="1"/>
          </p:cNvSpPr>
          <p:nvPr/>
        </p:nvSpPr>
        <p:spPr bwMode="auto">
          <a:xfrm>
            <a:off x="539552" y="5373216"/>
            <a:ext cx="2563813" cy="974779"/>
          </a:xfrm>
          <a:prstGeom prst="wedgeRectCallout">
            <a:avLst>
              <a:gd name="adj1" fmla="val 85942"/>
              <a:gd name="adj2" fmla="val -91241"/>
            </a:avLst>
          </a:prstGeom>
          <a:solidFill>
            <a:srgbClr val="FFCC99"/>
          </a:solidFill>
          <a:ln w="9525">
            <a:solidFill>
              <a:srgbClr val="0000CC"/>
            </a:solidFill>
            <a:miter lim="800000"/>
            <a:headEnd/>
            <a:tailEnd/>
          </a:ln>
          <a:effectLst>
            <a:prstShdw prst="shdw17" dist="17961" dir="2700000">
              <a:schemeClr val="bg2"/>
            </a:prstShdw>
          </a:effectLst>
        </p:spPr>
        <p:txBody>
          <a:bodyPr/>
          <a:lstStyle/>
          <a:p>
            <a:r>
              <a:rPr lang="en-US" altLang="zh-CN" sz="1400" dirty="0" smtClean="0">
                <a:solidFill>
                  <a:srgbClr val="0000FF"/>
                </a:solidFill>
                <a:ea typeface="Arial Unicode MS" pitchFamily="34" charset="-122"/>
                <a:cs typeface="Arial Unicode MS" pitchFamily="34" charset="-122"/>
              </a:rPr>
              <a:t>Southwest region:</a:t>
            </a:r>
          </a:p>
          <a:p>
            <a:r>
              <a:rPr lang="en-US" altLang="zh-CN" sz="1400" dirty="0">
                <a:solidFill>
                  <a:srgbClr val="0000FF"/>
                </a:solidFill>
                <a:ea typeface="Arial Unicode MS" pitchFamily="34" charset="-122"/>
                <a:cs typeface="Arial Unicode MS" pitchFamily="34" charset="-122"/>
              </a:rPr>
              <a:t>h</a:t>
            </a:r>
            <a:r>
              <a:rPr lang="en-US" altLang="zh-CN" sz="1400" dirty="0" smtClean="0">
                <a:solidFill>
                  <a:srgbClr val="0000FF"/>
                </a:solidFill>
                <a:ea typeface="Arial Unicode MS" pitchFamily="34" charset="-122"/>
                <a:cs typeface="Arial Unicode MS" pitchFamily="34" charset="-122"/>
              </a:rPr>
              <a:t>eat wave, drought</a:t>
            </a:r>
            <a:r>
              <a:rPr lang="en-US" altLang="zh-CN" sz="1400" dirty="0">
                <a:solidFill>
                  <a:srgbClr val="0000FF"/>
                </a:solidFill>
                <a:ea typeface="Arial Unicode MS" pitchFamily="34" charset="-122"/>
                <a:cs typeface="Arial Unicode MS" pitchFamily="34" charset="-122"/>
              </a:rPr>
              <a:t>,  landslide and debris </a:t>
            </a:r>
            <a:r>
              <a:rPr lang="en-US" altLang="zh-CN" sz="1400" dirty="0" smtClean="0">
                <a:solidFill>
                  <a:srgbClr val="0000FF"/>
                </a:solidFill>
                <a:ea typeface="Arial Unicode MS" pitchFamily="34" charset="-122"/>
                <a:cs typeface="Arial Unicode MS" pitchFamily="34" charset="-122"/>
              </a:rPr>
              <a:t>flow caused</a:t>
            </a:r>
            <a:endParaRPr lang="en-US" altLang="zh-CN" sz="1400" dirty="0">
              <a:solidFill>
                <a:srgbClr val="0000FF"/>
              </a:solidFill>
              <a:ea typeface="Arial Unicode MS" pitchFamily="34" charset="-122"/>
              <a:cs typeface="Arial Unicode MS" pitchFamily="34" charset="-122"/>
            </a:endParaRPr>
          </a:p>
          <a:p>
            <a:r>
              <a:rPr lang="en-US" altLang="zh-CN" sz="1400" dirty="0" smtClean="0">
                <a:solidFill>
                  <a:srgbClr val="0000FF"/>
                </a:solidFill>
                <a:ea typeface="Arial Unicode MS" pitchFamily="34" charset="-122"/>
                <a:cs typeface="Arial Unicode MS" pitchFamily="34" charset="-122"/>
              </a:rPr>
              <a:t>by flood </a:t>
            </a:r>
            <a:endParaRPr lang="en-US" altLang="zh-CN" sz="1400" dirty="0">
              <a:solidFill>
                <a:srgbClr val="0000FF"/>
              </a:solidFill>
              <a:ea typeface="Arial Unicode MS" pitchFamily="34" charset="-122"/>
              <a:cs typeface="Arial Unicode MS" pitchFamily="34" charset="-122"/>
            </a:endParaRPr>
          </a:p>
        </p:txBody>
      </p:sp>
      <p:sp>
        <p:nvSpPr>
          <p:cNvPr id="241672" name="AutoShape 8"/>
          <p:cNvSpPr>
            <a:spLocks noChangeArrowheads="1"/>
          </p:cNvSpPr>
          <p:nvPr/>
        </p:nvSpPr>
        <p:spPr bwMode="auto">
          <a:xfrm>
            <a:off x="1043608" y="3212976"/>
            <a:ext cx="2570882" cy="545306"/>
          </a:xfrm>
          <a:prstGeom prst="wedgeRectCallout">
            <a:avLst>
              <a:gd name="adj1" fmla="val 52403"/>
              <a:gd name="adj2" fmla="val 114968"/>
            </a:avLst>
          </a:prstGeom>
          <a:solidFill>
            <a:srgbClr val="D1D1F0"/>
          </a:solidFill>
          <a:ln w="9525">
            <a:solidFill>
              <a:srgbClr val="0000CC"/>
            </a:solidFill>
            <a:miter lim="800000"/>
            <a:headEnd/>
            <a:tailEnd/>
          </a:ln>
          <a:effectLst>
            <a:prstShdw prst="shdw17" dist="17961" dir="2700000">
              <a:schemeClr val="bg2"/>
            </a:prstShdw>
          </a:effectLst>
        </p:spPr>
        <p:txBody>
          <a:bodyPr/>
          <a:lstStyle/>
          <a:p>
            <a:pPr>
              <a:defRPr/>
            </a:pPr>
            <a:r>
              <a:rPr lang="en-US" altLang="zh-CN" sz="1400" dirty="0">
                <a:solidFill>
                  <a:srgbClr val="0000FF"/>
                </a:solidFill>
                <a:ea typeface="Arial Unicode MS" pitchFamily="34" charset="-122"/>
                <a:cs typeface="Arial Unicode MS" pitchFamily="34" charset="-122"/>
              </a:rPr>
              <a:t>Tibet </a:t>
            </a:r>
            <a:r>
              <a:rPr lang="en-US" altLang="zh-CN" sz="1400" dirty="0" smtClean="0">
                <a:solidFill>
                  <a:srgbClr val="0000FF"/>
                </a:solidFill>
                <a:ea typeface="Arial Unicode MS" pitchFamily="34" charset="-122"/>
                <a:cs typeface="Arial Unicode MS" pitchFamily="34" charset="-122"/>
              </a:rPr>
              <a:t>Plateau: Hailstone, snowstorm</a:t>
            </a:r>
            <a:endParaRPr lang="zh-CN" altLang="en-US" sz="1400" dirty="0">
              <a:solidFill>
                <a:srgbClr val="0000FF"/>
              </a:solidFill>
              <a:ea typeface="Arial Unicode MS" pitchFamily="34" charset="-122"/>
              <a:cs typeface="Arial Unicode MS" pitchFamily="34" charset="-122"/>
            </a:endParaRPr>
          </a:p>
        </p:txBody>
      </p:sp>
      <p:sp>
        <p:nvSpPr>
          <p:cNvPr id="32775" name="AutoShape 9"/>
          <p:cNvSpPr>
            <a:spLocks noChangeArrowheads="1"/>
          </p:cNvSpPr>
          <p:nvPr/>
        </p:nvSpPr>
        <p:spPr bwMode="auto">
          <a:xfrm>
            <a:off x="5940152" y="3243543"/>
            <a:ext cx="2520280" cy="473490"/>
          </a:xfrm>
          <a:prstGeom prst="wedgeRectCallout">
            <a:avLst>
              <a:gd name="adj1" fmla="val -56938"/>
              <a:gd name="adj2" fmla="val -80818"/>
            </a:avLst>
          </a:prstGeom>
          <a:solidFill>
            <a:srgbClr val="FFCC99"/>
          </a:solidFill>
          <a:ln w="9525">
            <a:solidFill>
              <a:srgbClr val="0000CC"/>
            </a:solidFill>
            <a:miter lim="800000"/>
            <a:headEnd/>
            <a:tailEnd/>
          </a:ln>
          <a:effectLst>
            <a:prstShdw prst="shdw17" dist="17961" dir="2700000">
              <a:schemeClr val="bg2"/>
            </a:prstShdw>
          </a:effectLst>
        </p:spPr>
        <p:txBody>
          <a:bodyPr/>
          <a:lstStyle/>
          <a:p>
            <a:r>
              <a:rPr lang="en-US" altLang="zh-CN" sz="1400" dirty="0">
                <a:solidFill>
                  <a:srgbClr val="0000FF"/>
                </a:solidFill>
                <a:ea typeface="Arial Unicode MS" pitchFamily="34" charset="-122"/>
                <a:cs typeface="Arial Unicode MS" pitchFamily="34" charset="-122"/>
              </a:rPr>
              <a:t>North </a:t>
            </a:r>
            <a:r>
              <a:rPr lang="en-US" altLang="zh-CN" sz="1400" dirty="0" smtClean="0">
                <a:solidFill>
                  <a:srgbClr val="0000FF"/>
                </a:solidFill>
                <a:ea typeface="Arial Unicode MS" pitchFamily="34" charset="-122"/>
                <a:cs typeface="Arial Unicode MS" pitchFamily="34" charset="-122"/>
              </a:rPr>
              <a:t>district: drought, </a:t>
            </a:r>
            <a:r>
              <a:rPr lang="en-US" altLang="zh-CN" sz="1400" dirty="0">
                <a:solidFill>
                  <a:srgbClr val="0000FF"/>
                </a:solidFill>
                <a:ea typeface="Arial Unicode MS" pitchFamily="34" charset="-122"/>
                <a:cs typeface="Arial Unicode MS" pitchFamily="34" charset="-122"/>
              </a:rPr>
              <a:t>cold surge</a:t>
            </a:r>
          </a:p>
          <a:p>
            <a:endParaRPr lang="zh-CN" altLang="en-US" sz="1400" dirty="0">
              <a:solidFill>
                <a:srgbClr val="0000FF"/>
              </a:solidFill>
              <a:ea typeface="Arial Unicode MS" pitchFamily="34" charset="-122"/>
              <a:cs typeface="Arial Unicode MS" pitchFamily="34" charset="-122"/>
            </a:endParaRPr>
          </a:p>
        </p:txBody>
      </p:sp>
      <p:sp>
        <p:nvSpPr>
          <p:cNvPr id="241674" name="AutoShape 10"/>
          <p:cNvSpPr>
            <a:spLocks noChangeArrowheads="1"/>
          </p:cNvSpPr>
          <p:nvPr/>
        </p:nvSpPr>
        <p:spPr bwMode="auto">
          <a:xfrm>
            <a:off x="5944260" y="5496719"/>
            <a:ext cx="3164532" cy="497680"/>
          </a:xfrm>
          <a:prstGeom prst="wedgeRectCallout">
            <a:avLst>
              <a:gd name="adj1" fmla="val -43343"/>
              <a:gd name="adj2" fmla="val -109630"/>
            </a:avLst>
          </a:prstGeom>
          <a:solidFill>
            <a:srgbClr val="9ED3D7"/>
          </a:solidFill>
          <a:ln w="9525" algn="ctr">
            <a:solidFill>
              <a:srgbClr val="0000CC"/>
            </a:solidFill>
            <a:miter lim="800000"/>
            <a:headEnd/>
            <a:tailEnd/>
          </a:ln>
          <a:effectLst>
            <a:prstShdw prst="shdw17" dist="17961" dir="2700000">
              <a:schemeClr val="bg2"/>
            </a:prstShdw>
          </a:effectLst>
        </p:spPr>
        <p:txBody>
          <a:bodyPr/>
          <a:lstStyle/>
          <a:p>
            <a:pPr>
              <a:defRPr/>
            </a:pPr>
            <a:r>
              <a:rPr lang="en-US" altLang="zh-CN" sz="1400" dirty="0">
                <a:solidFill>
                  <a:srgbClr val="0000FF"/>
                </a:solidFill>
                <a:ea typeface="Arial Unicode MS" pitchFamily="34" charset="-122"/>
                <a:cs typeface="Arial Unicode MS" pitchFamily="34" charset="-122"/>
              </a:rPr>
              <a:t>Yangtze-</a:t>
            </a:r>
            <a:r>
              <a:rPr lang="en-US" altLang="zh-CN" sz="1400" dirty="0" err="1">
                <a:solidFill>
                  <a:srgbClr val="0000FF"/>
                </a:solidFill>
                <a:ea typeface="Arial Unicode MS" pitchFamily="34" charset="-122"/>
                <a:cs typeface="Arial Unicode MS" pitchFamily="34" charset="-122"/>
              </a:rPr>
              <a:t>Huaihe</a:t>
            </a:r>
            <a:r>
              <a:rPr lang="en-US" altLang="zh-CN" sz="1400" dirty="0">
                <a:solidFill>
                  <a:srgbClr val="0000FF"/>
                </a:solidFill>
                <a:ea typeface="Arial Unicode MS" pitchFamily="34" charset="-122"/>
                <a:cs typeface="Arial Unicode MS" pitchFamily="34" charset="-122"/>
              </a:rPr>
              <a:t> region: flood, </a:t>
            </a:r>
            <a:r>
              <a:rPr lang="en-US" altLang="zh-CN" sz="1400" dirty="0" smtClean="0">
                <a:solidFill>
                  <a:srgbClr val="0000FF"/>
                </a:solidFill>
                <a:ea typeface="Arial Unicode MS" pitchFamily="34" charset="-122"/>
                <a:cs typeface="Arial Unicode MS" pitchFamily="34" charset="-122"/>
              </a:rPr>
              <a:t>typhoon, </a:t>
            </a:r>
            <a:r>
              <a:rPr lang="en-US" altLang="zh-CN" sz="1400" dirty="0">
                <a:solidFill>
                  <a:srgbClr val="0000FF"/>
                </a:solidFill>
                <a:ea typeface="Arial Unicode MS" pitchFamily="34" charset="-122"/>
                <a:cs typeface="Arial Unicode MS" pitchFamily="34" charset="-122"/>
              </a:rPr>
              <a:t>thunderstorm, gale, </a:t>
            </a:r>
            <a:r>
              <a:rPr lang="en-US" altLang="zh-CN" sz="1400" dirty="0" smtClean="0">
                <a:solidFill>
                  <a:srgbClr val="0000FF"/>
                </a:solidFill>
                <a:ea typeface="Arial Unicode MS" pitchFamily="34" charset="-122"/>
                <a:cs typeface="Arial Unicode MS" pitchFamily="34" charset="-122"/>
              </a:rPr>
              <a:t>tornado</a:t>
            </a:r>
            <a:endParaRPr lang="en-US" altLang="zh-CN" sz="1400" dirty="0">
              <a:solidFill>
                <a:srgbClr val="0000FF"/>
              </a:solidFill>
              <a:ea typeface="Arial Unicode MS" pitchFamily="34" charset="-122"/>
              <a:cs typeface="Arial Unicode MS" pitchFamily="34" charset="-122"/>
            </a:endParaRPr>
          </a:p>
        </p:txBody>
      </p:sp>
      <p:sp>
        <p:nvSpPr>
          <p:cNvPr id="32777" name="AutoShape 11"/>
          <p:cNvSpPr>
            <a:spLocks noChangeArrowheads="1"/>
          </p:cNvSpPr>
          <p:nvPr/>
        </p:nvSpPr>
        <p:spPr bwMode="auto">
          <a:xfrm>
            <a:off x="3100388" y="5994399"/>
            <a:ext cx="2216150" cy="530945"/>
          </a:xfrm>
          <a:prstGeom prst="wedgeRectCallout">
            <a:avLst>
              <a:gd name="adj1" fmla="val 37873"/>
              <a:gd name="adj2" fmla="val -142041"/>
            </a:avLst>
          </a:prstGeom>
          <a:solidFill>
            <a:srgbClr val="FF7C80"/>
          </a:solidFill>
          <a:ln w="9525">
            <a:solidFill>
              <a:srgbClr val="0000CC"/>
            </a:solidFill>
            <a:miter lim="800000"/>
            <a:headEnd/>
            <a:tailEnd/>
          </a:ln>
          <a:effectLst>
            <a:prstShdw prst="shdw17" dist="17961" dir="2700000">
              <a:schemeClr val="bg2"/>
            </a:prstShdw>
          </a:effectLst>
        </p:spPr>
        <p:txBody>
          <a:bodyPr/>
          <a:lstStyle/>
          <a:p>
            <a:r>
              <a:rPr lang="en-US" altLang="zh-CN" sz="1400" dirty="0" smtClean="0">
                <a:solidFill>
                  <a:srgbClr val="0000FF"/>
                </a:solidFill>
                <a:ea typeface="Arial Unicode MS" pitchFamily="34" charset="-122"/>
                <a:cs typeface="Arial Unicode MS" pitchFamily="34" charset="-122"/>
              </a:rPr>
              <a:t>South district:</a:t>
            </a:r>
          </a:p>
          <a:p>
            <a:r>
              <a:rPr lang="en-US" altLang="zh-CN" sz="1400" dirty="0" smtClean="0">
                <a:solidFill>
                  <a:srgbClr val="0000FF"/>
                </a:solidFill>
                <a:ea typeface="Arial Unicode MS" pitchFamily="34" charset="-122"/>
                <a:cs typeface="Arial Unicode MS" pitchFamily="34" charset="-122"/>
              </a:rPr>
              <a:t>typhoon,  flood, drought</a:t>
            </a:r>
            <a:endParaRPr lang="zh-CN" altLang="en-US" sz="1400" dirty="0">
              <a:solidFill>
                <a:srgbClr val="0000FF"/>
              </a:solidFill>
              <a:ea typeface="Arial Unicode MS" pitchFamily="34" charset="-122"/>
              <a:cs typeface="Arial Unicode MS" pitchFamily="34" charset="-122"/>
            </a:endParaRPr>
          </a:p>
        </p:txBody>
      </p:sp>
      <p:sp>
        <p:nvSpPr>
          <p:cNvPr id="32778" name="Text Box 12"/>
          <p:cNvSpPr txBox="1">
            <a:spLocks noChangeArrowheads="1"/>
          </p:cNvSpPr>
          <p:nvPr/>
        </p:nvSpPr>
        <p:spPr bwMode="auto">
          <a:xfrm>
            <a:off x="1043608" y="2492896"/>
            <a:ext cx="7056784" cy="1323439"/>
          </a:xfrm>
          <a:prstGeom prst="rect">
            <a:avLst/>
          </a:prstGeom>
          <a:solidFill>
            <a:srgbClr val="FFFFCC"/>
          </a:solidFill>
          <a:ln w="9525" algn="ctr">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r>
              <a:rPr lang="en-US" altLang="zh-CN" sz="2000" dirty="0" smtClean="0">
                <a:solidFill>
                  <a:srgbClr val="800000"/>
                </a:solidFill>
                <a:latin typeface="+mn-lt"/>
                <a:ea typeface="Arial Unicode MS" pitchFamily="34" charset="-122"/>
                <a:cs typeface="Arial Unicode MS" pitchFamily="34" charset="-122"/>
              </a:rPr>
              <a:t>There are many kinds of meteorological disasters in whole China, with wide range, heavy intensity and severe damage. Global warming would enhance the frequency of extreme weather disasters</a:t>
            </a:r>
            <a:r>
              <a:rPr lang="en-US" altLang="zh-CN" sz="2000" dirty="0">
                <a:solidFill>
                  <a:srgbClr val="800000"/>
                </a:solidFill>
                <a:latin typeface="+mn-lt"/>
                <a:ea typeface="Arial Unicode MS" pitchFamily="34" charset="-122"/>
                <a:cs typeface="Arial Unicode MS" pitchFamily="34" charset="-122"/>
              </a:rPr>
              <a:t>. </a:t>
            </a:r>
            <a:endParaRPr lang="zh-CN" altLang="en-US" sz="2000" dirty="0">
              <a:solidFill>
                <a:srgbClr val="800000"/>
              </a:solidFill>
              <a:effectLst>
                <a:outerShdw blurRad="38100" dist="38100" dir="2700000" algn="tl">
                  <a:srgbClr val="000000"/>
                </a:outerShdw>
              </a:effectLst>
              <a:latin typeface="+mn-lt"/>
              <a:ea typeface="Arial Unicode MS" pitchFamily="34" charset="-122"/>
              <a:cs typeface="Arial Unicode MS" pitchFamily="34" charset="-122"/>
            </a:endParaRPr>
          </a:p>
        </p:txBody>
      </p:sp>
      <p:sp>
        <p:nvSpPr>
          <p:cNvPr id="3" name="椭圆 2"/>
          <p:cNvSpPr/>
          <p:nvPr/>
        </p:nvSpPr>
        <p:spPr>
          <a:xfrm>
            <a:off x="1835696" y="2564904"/>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800000"/>
                </a:solidFill>
                <a:effectLst>
                  <a:outerShdw blurRad="38100" dist="38100" dir="2700000" algn="tl">
                    <a:srgbClr val="000000"/>
                  </a:outerShdw>
                </a:effectLst>
                <a:ea typeface="Arial Unicode MS" pitchFamily="34" charset="-122"/>
                <a:cs typeface="Arial Unicode MS" pitchFamily="34" charset="-122"/>
              </a:rPr>
              <a:t>long-</a:t>
            </a:r>
            <a:r>
              <a:rPr lang="en-US" altLang="zh-CN" dirty="0" smtClean="0">
                <a:solidFill>
                  <a:srgbClr val="800000"/>
                </a:solidFill>
                <a:effectLst>
                  <a:outerShdw blurRad="38100" dist="38100" dir="2700000" algn="tl">
                    <a:srgbClr val="000000"/>
                  </a:outerShdw>
                </a:effectLst>
                <a:ea typeface="Arial Unicode MS" pitchFamily="34" charset="-122"/>
                <a:cs typeface="Arial Unicode MS" pitchFamily="34" charset="-122"/>
              </a:rPr>
              <a:t>range, unexpected, complicated</a:t>
            </a:r>
          </a:p>
        </p:txBody>
      </p:sp>
      <p:sp>
        <p:nvSpPr>
          <p:cNvPr id="13" name="矩形 12"/>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Tree>
    <p:extLst>
      <p:ext uri="{BB962C8B-B14F-4D97-AF65-F5344CB8AC3E}">
        <p14:creationId xmlns:p14="http://schemas.microsoft.com/office/powerpoint/2010/main" val="1313807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8"/>
                                        </p:tgtEl>
                                        <p:attrNameLst>
                                          <p:attrName>style.visibility</p:attrName>
                                        </p:attrNameLst>
                                      </p:cBhvr>
                                      <p:to>
                                        <p:strVal val="visible"/>
                                      </p:to>
                                    </p:set>
                                    <p:anim calcmode="lin" valueType="num">
                                      <p:cBhvr additive="base">
                                        <p:cTn id="7" dur="500" fill="hold"/>
                                        <p:tgtEl>
                                          <p:spTgt spid="32778"/>
                                        </p:tgtEl>
                                        <p:attrNameLst>
                                          <p:attrName>ppt_x</p:attrName>
                                        </p:attrNameLst>
                                      </p:cBhvr>
                                      <p:tavLst>
                                        <p:tav tm="0">
                                          <p:val>
                                            <p:strVal val="#ppt_x"/>
                                          </p:val>
                                        </p:tav>
                                        <p:tav tm="100000">
                                          <p:val>
                                            <p:strVal val="#ppt_x"/>
                                          </p:val>
                                        </p:tav>
                                      </p:tavLst>
                                    </p:anim>
                                    <p:anim calcmode="lin" valueType="num">
                                      <p:cBhvr additive="base">
                                        <p:cTn id="8" dur="500" fill="hold"/>
                                        <p:tgtEl>
                                          <p:spTgt spid="327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149080"/>
            <a:ext cx="4090143" cy="2633297"/>
          </a:xfrm>
          <a:prstGeom prst="rect">
            <a:avLst/>
          </a:prstGeom>
        </p:spPr>
      </p:pic>
      <p:pic>
        <p:nvPicPr>
          <p:cNvPr id="6" name="图片 5" descr="1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4293096"/>
            <a:ext cx="3645165" cy="2468716"/>
          </a:xfrm>
          <a:prstGeom prst="rect">
            <a:avLst/>
          </a:prstGeom>
        </p:spPr>
      </p:pic>
      <p:pic>
        <p:nvPicPr>
          <p:cNvPr id="5" name="图片 4" descr="1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3143" y="1916832"/>
            <a:ext cx="4900857" cy="2145649"/>
          </a:xfrm>
          <a:prstGeom prst="rect">
            <a:avLst/>
          </a:prstGeom>
        </p:spPr>
      </p:pic>
      <p:pic>
        <p:nvPicPr>
          <p:cNvPr id="4" name="图片 3" descr="12-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1844824"/>
            <a:ext cx="3681739" cy="2157840"/>
          </a:xfrm>
          <a:prstGeom prst="rect">
            <a:avLst/>
          </a:prstGeom>
        </p:spPr>
      </p:pic>
      <p:sp>
        <p:nvSpPr>
          <p:cNvPr id="409604" name="Text Box 4"/>
          <p:cNvSpPr txBox="1">
            <a:spLocks noChangeArrowheads="1"/>
          </p:cNvSpPr>
          <p:nvPr/>
        </p:nvSpPr>
        <p:spPr bwMode="auto">
          <a:xfrm>
            <a:off x="323528" y="1084674"/>
            <a:ext cx="8640960" cy="40011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660033"/>
                </a:solidFill>
                <a:miter lim="800000"/>
                <a:headEnd/>
                <a:tailEnd/>
              </a14:hiddenLine>
            </a:ext>
          </a:extLst>
        </p:spPr>
        <p:txBody>
          <a:bodyPr wrap="square">
            <a:spAutoFit/>
          </a:bodyPr>
          <a:lstStyle>
            <a:lvl1pPr eaLnBrk="0" hangingPunct="0">
              <a:defRPr sz="2400">
                <a:solidFill>
                  <a:schemeClr val="tx1"/>
                </a:solidFill>
                <a:latin typeface="Arial" pitchFamily="34" charset="0"/>
                <a:ea typeface="隶书" pitchFamily="49" charset="-122"/>
              </a:defRPr>
            </a:lvl1pPr>
            <a:lvl2pPr marL="742950" indent="-285750" eaLnBrk="0" hangingPunct="0">
              <a:defRPr sz="2400">
                <a:solidFill>
                  <a:schemeClr val="tx1"/>
                </a:solidFill>
                <a:latin typeface="Arial" pitchFamily="34" charset="0"/>
                <a:ea typeface="隶书" pitchFamily="49" charset="-122"/>
              </a:defRPr>
            </a:lvl2pPr>
            <a:lvl3pPr marL="1143000" indent="-228600" eaLnBrk="0" hangingPunct="0">
              <a:defRPr sz="2400">
                <a:solidFill>
                  <a:schemeClr val="tx1"/>
                </a:solidFill>
                <a:latin typeface="Arial" pitchFamily="34" charset="0"/>
                <a:ea typeface="隶书" pitchFamily="49" charset="-122"/>
              </a:defRPr>
            </a:lvl3pPr>
            <a:lvl4pPr marL="1600200" indent="-228600" eaLnBrk="0" hangingPunct="0">
              <a:defRPr sz="2400">
                <a:solidFill>
                  <a:schemeClr val="tx1"/>
                </a:solidFill>
                <a:latin typeface="Arial" pitchFamily="34" charset="0"/>
                <a:ea typeface="隶书" pitchFamily="49" charset="-122"/>
              </a:defRPr>
            </a:lvl4pPr>
            <a:lvl5pPr marL="2057400" indent="-228600" eaLnBrk="0" hangingPunct="0">
              <a:defRPr sz="2400">
                <a:solidFill>
                  <a:schemeClr val="tx1"/>
                </a:solidFill>
                <a:latin typeface="Arial" pitchFamily="34" charset="0"/>
                <a:ea typeface="隶书" pitchFamily="49" charset="-122"/>
              </a:defRPr>
            </a:lvl5pPr>
            <a:lvl6pPr marL="25146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6pPr>
            <a:lvl7pPr marL="29718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7pPr>
            <a:lvl8pPr marL="34290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8pPr>
            <a:lvl9pPr marL="3886200" indent="-228600" algn="ctr" eaLnBrk="0" fontAlgn="base" hangingPunct="0">
              <a:lnSpc>
                <a:spcPct val="80000"/>
              </a:lnSpc>
              <a:spcBef>
                <a:spcPct val="0"/>
              </a:spcBef>
              <a:spcAft>
                <a:spcPct val="0"/>
              </a:spcAft>
              <a:defRPr sz="2400">
                <a:solidFill>
                  <a:schemeClr val="tx1"/>
                </a:solidFill>
                <a:latin typeface="Arial" pitchFamily="34" charset="0"/>
                <a:ea typeface="隶书" pitchFamily="49" charset="-122"/>
              </a:defRPr>
            </a:lvl9pPr>
          </a:lstStyle>
          <a:p>
            <a:pPr algn="l" eaLnBrk="1" hangingPunct="1">
              <a:lnSpc>
                <a:spcPct val="100000"/>
              </a:lnSpc>
              <a:spcBef>
                <a:spcPct val="50000"/>
              </a:spcBef>
            </a:pPr>
            <a:r>
              <a:rPr lang="en-US" altLang="zh-CN" sz="2000" b="1" dirty="0" smtClean="0">
                <a:solidFill>
                  <a:srgbClr val="A50021"/>
                </a:solidFill>
                <a:effectLst>
                  <a:outerShdw blurRad="38100" dist="38100" dir="2700000" algn="tl">
                    <a:srgbClr val="C0C0C0"/>
                  </a:outerShdw>
                </a:effectLst>
                <a:ea typeface="黑体" pitchFamily="49" charset="-122"/>
                <a:cs typeface="Arial" pitchFamily="34" charset="0"/>
              </a:rPr>
              <a:t>Meteorological </a:t>
            </a:r>
            <a:r>
              <a:rPr lang="en-US" altLang="zh-CN" sz="2000" b="1" dirty="0">
                <a:solidFill>
                  <a:srgbClr val="A50021"/>
                </a:solidFill>
                <a:effectLst>
                  <a:outerShdw blurRad="38100" dist="38100" dir="2700000" algn="tl">
                    <a:srgbClr val="C0C0C0"/>
                  </a:outerShdw>
                </a:effectLst>
                <a:ea typeface="黑体" pitchFamily="49" charset="-122"/>
                <a:cs typeface="Arial" pitchFamily="34" charset="0"/>
              </a:rPr>
              <a:t>disasters occur frequently with great losses in China </a:t>
            </a:r>
            <a:r>
              <a:rPr lang="en-US" altLang="zh-CN" sz="2000" b="1" dirty="0" smtClean="0">
                <a:solidFill>
                  <a:srgbClr val="A50021"/>
                </a:solidFill>
                <a:effectLst>
                  <a:outerShdw blurRad="38100" dist="38100" dir="2700000" algn="tl">
                    <a:srgbClr val="C0C0C0"/>
                  </a:outerShdw>
                </a:effectLst>
                <a:ea typeface="黑体" pitchFamily="49" charset="-122"/>
                <a:cs typeface="Arial" pitchFamily="34" charset="0"/>
              </a:rPr>
              <a:t> </a:t>
            </a:r>
            <a:endParaRPr lang="en-US" altLang="zh-CN" sz="2000" b="1" dirty="0">
              <a:solidFill>
                <a:srgbClr val="A50021"/>
              </a:solidFill>
              <a:effectLst>
                <a:outerShdw blurRad="38100" dist="38100" dir="2700000" algn="tl">
                  <a:srgbClr val="C0C0C0"/>
                </a:outerShdw>
              </a:effectLst>
              <a:ea typeface="黑体" pitchFamily="49" charset="-122"/>
              <a:cs typeface="Arial" pitchFamily="34" charset="0"/>
            </a:endParaRPr>
          </a:p>
        </p:txBody>
      </p:sp>
      <p:sp>
        <p:nvSpPr>
          <p:cNvPr id="96261" name="AutoShape 5"/>
          <p:cNvSpPr>
            <a:spLocks noChangeArrowheads="1"/>
          </p:cNvSpPr>
          <p:nvPr/>
        </p:nvSpPr>
        <p:spPr bwMode="auto">
          <a:xfrm>
            <a:off x="1476375" y="1493515"/>
            <a:ext cx="2735263" cy="576263"/>
          </a:xfrm>
          <a:prstGeom prst="wedgeRoundRectCallout">
            <a:avLst>
              <a:gd name="adj1" fmla="val -36329"/>
              <a:gd name="adj2" fmla="val 108127"/>
              <a:gd name="adj3" fmla="val 16667"/>
            </a:avLst>
          </a:prstGeom>
          <a:solidFill>
            <a:srgbClr val="FFFFCC"/>
          </a:solidFill>
          <a:ln w="9525">
            <a:solidFill>
              <a:schemeClr val="hlink"/>
            </a:solidFill>
            <a:prstDash val="sysDot"/>
            <a:miter lim="800000"/>
            <a:headEnd/>
            <a:tailEnd/>
          </a:ln>
          <a:effectLst>
            <a:prstShdw prst="shdw17" dist="17961" dir="2700000">
              <a:schemeClr val="bg2"/>
            </a:prstShdw>
          </a:effectLst>
        </p:spPr>
        <p:txBody>
          <a:bodyPr/>
          <a:lstStyle/>
          <a:p>
            <a:pPr algn="ctr">
              <a:lnSpc>
                <a:spcPct val="100000"/>
              </a:lnSpc>
            </a:pPr>
            <a:r>
              <a:rPr lang="en-US" altLang="zh-CN" sz="1200" b="1" dirty="0">
                <a:solidFill>
                  <a:srgbClr val="FF0000"/>
                </a:solidFill>
                <a:ea typeface="黑体" pitchFamily="49" charset="-122"/>
              </a:rPr>
              <a:t>Great influence and heavy losses in meteorological disasters</a:t>
            </a:r>
          </a:p>
        </p:txBody>
      </p:sp>
      <p:sp>
        <p:nvSpPr>
          <p:cNvPr id="96262" name="AutoShape 6"/>
          <p:cNvSpPr>
            <a:spLocks noChangeArrowheads="1"/>
          </p:cNvSpPr>
          <p:nvPr/>
        </p:nvSpPr>
        <p:spPr bwMode="auto">
          <a:xfrm>
            <a:off x="1475657" y="3992265"/>
            <a:ext cx="2016223" cy="431800"/>
          </a:xfrm>
          <a:prstGeom prst="wedgeRoundRectCallout">
            <a:avLst>
              <a:gd name="adj1" fmla="val -35458"/>
              <a:gd name="adj2" fmla="val 126102"/>
              <a:gd name="adj3" fmla="val 16667"/>
            </a:avLst>
          </a:prstGeom>
          <a:solidFill>
            <a:srgbClr val="FFFFCC"/>
          </a:solidFill>
          <a:ln>
            <a:noFill/>
          </a:ln>
          <a:effectLst>
            <a:prstShdw prst="shdw17" dist="17961" dir="2700000">
              <a:schemeClr val="bg2"/>
            </a:prstShdw>
          </a:effectLst>
          <a:extLst>
            <a:ext uri="{91240B29-F687-4f45-9708-019B960494DF}">
              <a14:hiddenLine xmlns:a14="http://schemas.microsoft.com/office/drawing/2010/main" w="9525" algn="ctr">
                <a:solidFill>
                  <a:schemeClr val="hlink"/>
                </a:solidFill>
                <a:prstDash val="sysDot"/>
                <a:miter lim="800000"/>
                <a:headEnd/>
                <a:tailEnd/>
              </a14:hiddenLine>
            </a:ext>
          </a:extLst>
        </p:spPr>
        <p:txBody>
          <a:bodyPr/>
          <a:lstStyle/>
          <a:p>
            <a:pPr algn="ctr">
              <a:lnSpc>
                <a:spcPct val="100000"/>
              </a:lnSpc>
            </a:pPr>
            <a:r>
              <a:rPr lang="en-US" altLang="zh-CN" sz="1200" b="1" dirty="0">
                <a:solidFill>
                  <a:srgbClr val="FF0000"/>
                </a:solidFill>
                <a:ea typeface="黑体" pitchFamily="49" charset="-122"/>
              </a:rPr>
              <a:t>Drought  and flood  are the major contributors</a:t>
            </a:r>
          </a:p>
        </p:txBody>
      </p:sp>
      <p:sp>
        <p:nvSpPr>
          <p:cNvPr id="96264" name="矩形标注 5"/>
          <p:cNvSpPr>
            <a:spLocks noChangeArrowheads="1"/>
          </p:cNvSpPr>
          <p:nvPr/>
        </p:nvSpPr>
        <p:spPr bwMode="auto">
          <a:xfrm>
            <a:off x="6732240" y="2492896"/>
            <a:ext cx="2160463" cy="257448"/>
          </a:xfrm>
          <a:prstGeom prst="wedgeRectCallout">
            <a:avLst>
              <a:gd name="adj1" fmla="val -34806"/>
              <a:gd name="adj2" fmla="val 115866"/>
            </a:avLst>
          </a:prstGeom>
          <a:solidFill>
            <a:srgbClr val="FFFFCC"/>
          </a:solidFill>
          <a:ln w="25400" cap="rnd" algn="ctr">
            <a:solidFill>
              <a:srgbClr val="44647E"/>
            </a:solidFill>
            <a:prstDash val="sysDot"/>
            <a:miter lim="800000"/>
            <a:headEnd/>
            <a:tailEnd/>
          </a:ln>
        </p:spPr>
        <p:txBody>
          <a:bodyPr anchor="ctr"/>
          <a:lstStyle/>
          <a:p>
            <a:pPr algn="ctr">
              <a:lnSpc>
                <a:spcPct val="100000"/>
              </a:lnSpc>
            </a:pPr>
            <a:r>
              <a:rPr lang="en-US" altLang="zh-CN" sz="1400" b="1" dirty="0" smtClean="0">
                <a:solidFill>
                  <a:srgbClr val="FF0000"/>
                </a:solidFill>
                <a:ea typeface="黑体" pitchFamily="49" charset="-122"/>
              </a:rPr>
              <a:t>About 4000 killed </a:t>
            </a:r>
            <a:endParaRPr lang="en-US" altLang="zh-CN" sz="1400" b="1" dirty="0">
              <a:solidFill>
                <a:srgbClr val="FF0000"/>
              </a:solidFill>
              <a:ea typeface="黑体" pitchFamily="49" charset="-122"/>
            </a:endParaRPr>
          </a:p>
        </p:txBody>
      </p:sp>
      <p:sp>
        <p:nvSpPr>
          <p:cNvPr id="96266" name="矩形标注 5"/>
          <p:cNvSpPr>
            <a:spLocks noChangeArrowheads="1"/>
          </p:cNvSpPr>
          <p:nvPr/>
        </p:nvSpPr>
        <p:spPr bwMode="auto">
          <a:xfrm>
            <a:off x="5508476" y="4467225"/>
            <a:ext cx="647700" cy="373063"/>
          </a:xfrm>
          <a:prstGeom prst="wedgeRectCallout">
            <a:avLst>
              <a:gd name="adj1" fmla="val -56370"/>
              <a:gd name="adj2" fmla="val 135106"/>
            </a:avLst>
          </a:prstGeom>
          <a:solidFill>
            <a:srgbClr val="FFFFCC"/>
          </a:solidFill>
          <a:ln w="25400" cap="rnd" algn="ctr">
            <a:solidFill>
              <a:srgbClr val="0000FF"/>
            </a:solidFill>
            <a:prstDash val="sysDot"/>
            <a:miter lim="800000"/>
            <a:headEnd/>
            <a:tailEnd/>
          </a:ln>
        </p:spPr>
        <p:txBody>
          <a:bodyPr anchor="ctr"/>
          <a:lstStyle/>
          <a:p>
            <a:pPr>
              <a:lnSpc>
                <a:spcPct val="100000"/>
              </a:lnSpc>
            </a:pPr>
            <a:r>
              <a:rPr lang="en-US" altLang="zh-CN" sz="1200" b="1" dirty="0">
                <a:solidFill>
                  <a:srgbClr val="FF0000"/>
                </a:solidFill>
                <a:latin typeface="黑体" pitchFamily="49" charset="-122"/>
                <a:ea typeface="黑体" pitchFamily="49" charset="-122"/>
              </a:rPr>
              <a:t>2.37%</a:t>
            </a:r>
          </a:p>
        </p:txBody>
      </p:sp>
      <p:sp>
        <p:nvSpPr>
          <p:cNvPr id="96267" name="矩形标注 5"/>
          <p:cNvSpPr>
            <a:spLocks noChangeArrowheads="1"/>
          </p:cNvSpPr>
          <p:nvPr/>
        </p:nvSpPr>
        <p:spPr bwMode="auto">
          <a:xfrm>
            <a:off x="6516688" y="4467225"/>
            <a:ext cx="2303784" cy="373063"/>
          </a:xfrm>
          <a:prstGeom prst="wedgeRectCallout">
            <a:avLst>
              <a:gd name="adj1" fmla="val 12523"/>
              <a:gd name="adj2" fmla="val 118384"/>
            </a:avLst>
          </a:prstGeom>
          <a:solidFill>
            <a:srgbClr val="FFFFCC"/>
          </a:solidFill>
          <a:ln w="25400" cap="rnd" algn="ctr">
            <a:solidFill>
              <a:srgbClr val="993300"/>
            </a:solidFill>
            <a:prstDash val="sysDot"/>
            <a:miter lim="800000"/>
            <a:headEnd/>
            <a:tailEnd/>
          </a:ln>
        </p:spPr>
        <p:txBody>
          <a:bodyPr anchor="ctr"/>
          <a:lstStyle/>
          <a:p>
            <a:pPr algn="ctr">
              <a:lnSpc>
                <a:spcPct val="100000"/>
              </a:lnSpc>
            </a:pPr>
            <a:r>
              <a:rPr lang="en-US" altLang="zh-CN" sz="1200" b="1" dirty="0" smtClean="0">
                <a:solidFill>
                  <a:srgbClr val="FF0000"/>
                </a:solidFill>
                <a:ea typeface="黑体" pitchFamily="49" charset="-122"/>
              </a:rPr>
              <a:t>More than 200 </a:t>
            </a:r>
            <a:r>
              <a:rPr lang="en-US" altLang="zh-CN" sz="1200" b="1" dirty="0">
                <a:solidFill>
                  <a:srgbClr val="FF0000"/>
                </a:solidFill>
                <a:ea typeface="黑体" pitchFamily="49" charset="-122"/>
              </a:rPr>
              <a:t>billion Yuan</a:t>
            </a:r>
          </a:p>
        </p:txBody>
      </p:sp>
      <p:sp>
        <p:nvSpPr>
          <p:cNvPr id="12" name="矩形 11"/>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Tree>
    <p:extLst>
      <p:ext uri="{BB962C8B-B14F-4D97-AF65-F5344CB8AC3E}">
        <p14:creationId xmlns:p14="http://schemas.microsoft.com/office/powerpoint/2010/main" val="38257448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p:cNvSpPr txBox="1">
            <a:spLocks/>
          </p:cNvSpPr>
          <p:nvPr/>
        </p:nvSpPr>
        <p:spPr bwMode="auto">
          <a:xfrm>
            <a:off x="-22125" y="3349278"/>
            <a:ext cx="2001837" cy="647700"/>
          </a:xfrm>
          <a:prstGeom prst="rect">
            <a:avLst/>
          </a:prstGeom>
          <a:noFill/>
          <a:ln w="9525">
            <a:noFill/>
            <a:miter lim="800000"/>
            <a:headEnd/>
            <a:tailEnd/>
          </a:ln>
        </p:spPr>
        <p:txBody>
          <a:bodyPr anchor="b"/>
          <a:lstStyle>
            <a:lvl1pPr eaLnBrk="0" hangingPunct="0">
              <a:defRPr sz="1600">
                <a:solidFill>
                  <a:srgbClr val="CC0000"/>
                </a:solidFill>
                <a:latin typeface="宋体" pitchFamily="2" charset="-122"/>
                <a:ea typeface="宋体" pitchFamily="2" charset="-122"/>
              </a:defRPr>
            </a:lvl1pPr>
            <a:lvl2pPr marL="742950" indent="-285750" eaLnBrk="0" hangingPunct="0">
              <a:defRPr sz="1600">
                <a:solidFill>
                  <a:srgbClr val="CC0000"/>
                </a:solidFill>
                <a:latin typeface="宋体" pitchFamily="2" charset="-122"/>
                <a:ea typeface="宋体" pitchFamily="2" charset="-122"/>
              </a:defRPr>
            </a:lvl2pPr>
            <a:lvl3pPr marL="1143000" indent="-228600" eaLnBrk="0" hangingPunct="0">
              <a:defRPr sz="1600">
                <a:solidFill>
                  <a:srgbClr val="CC0000"/>
                </a:solidFill>
                <a:latin typeface="宋体" pitchFamily="2" charset="-122"/>
                <a:ea typeface="宋体" pitchFamily="2" charset="-122"/>
              </a:defRPr>
            </a:lvl3pPr>
            <a:lvl4pPr marL="1600200" indent="-228600" eaLnBrk="0" hangingPunct="0">
              <a:defRPr sz="1600">
                <a:solidFill>
                  <a:srgbClr val="CC0000"/>
                </a:solidFill>
                <a:latin typeface="宋体" pitchFamily="2" charset="-122"/>
                <a:ea typeface="宋体" pitchFamily="2" charset="-122"/>
              </a:defRPr>
            </a:lvl4pPr>
            <a:lvl5pPr marL="2057400" indent="-228600" eaLnBrk="0" hangingPunct="0">
              <a:defRPr sz="1600">
                <a:solidFill>
                  <a:srgbClr val="CC0000"/>
                </a:solidFill>
                <a:latin typeface="宋体" pitchFamily="2" charset="-122"/>
                <a:ea typeface="宋体" pitchFamily="2" charset="-122"/>
              </a:defRPr>
            </a:lvl5pPr>
            <a:lvl6pPr marL="2514600" indent="-228600" eaLnBrk="0" fontAlgn="base" hangingPunct="0">
              <a:spcBef>
                <a:spcPct val="0"/>
              </a:spcBef>
              <a:spcAft>
                <a:spcPct val="0"/>
              </a:spcAft>
              <a:defRPr sz="1600">
                <a:solidFill>
                  <a:srgbClr val="CC0000"/>
                </a:solidFill>
                <a:latin typeface="宋体" pitchFamily="2" charset="-122"/>
                <a:ea typeface="宋体" pitchFamily="2" charset="-122"/>
              </a:defRPr>
            </a:lvl6pPr>
            <a:lvl7pPr marL="2971800" indent="-228600" eaLnBrk="0" fontAlgn="base" hangingPunct="0">
              <a:spcBef>
                <a:spcPct val="0"/>
              </a:spcBef>
              <a:spcAft>
                <a:spcPct val="0"/>
              </a:spcAft>
              <a:defRPr sz="1600">
                <a:solidFill>
                  <a:srgbClr val="CC0000"/>
                </a:solidFill>
                <a:latin typeface="宋体" pitchFamily="2" charset="-122"/>
                <a:ea typeface="宋体" pitchFamily="2" charset="-122"/>
              </a:defRPr>
            </a:lvl7pPr>
            <a:lvl8pPr marL="3429000" indent="-228600" eaLnBrk="0" fontAlgn="base" hangingPunct="0">
              <a:spcBef>
                <a:spcPct val="0"/>
              </a:spcBef>
              <a:spcAft>
                <a:spcPct val="0"/>
              </a:spcAft>
              <a:defRPr sz="1600">
                <a:solidFill>
                  <a:srgbClr val="CC0000"/>
                </a:solidFill>
                <a:latin typeface="宋体" pitchFamily="2" charset="-122"/>
                <a:ea typeface="宋体" pitchFamily="2" charset="-122"/>
              </a:defRPr>
            </a:lvl8pPr>
            <a:lvl9pPr marL="3886200" indent="-228600" eaLnBrk="0" fontAlgn="base" hangingPunct="0">
              <a:spcBef>
                <a:spcPct val="0"/>
              </a:spcBef>
              <a:spcAft>
                <a:spcPct val="0"/>
              </a:spcAft>
              <a:defRPr sz="1600">
                <a:solidFill>
                  <a:srgbClr val="CC0000"/>
                </a:solidFill>
                <a:latin typeface="宋体" pitchFamily="2" charset="-122"/>
                <a:ea typeface="宋体" pitchFamily="2" charset="-122"/>
              </a:defRPr>
            </a:lvl9pPr>
          </a:lstStyle>
          <a:p>
            <a:pPr algn="ctr" eaLnBrk="1" hangingPunct="1"/>
            <a:r>
              <a:rPr lang="en-US" altLang="zh-CN" sz="2800" b="1" dirty="0" smtClean="0">
                <a:latin typeface="Arial Unicode MS" pitchFamily="34" charset="-122"/>
                <a:ea typeface="Arial Unicode MS" pitchFamily="34" charset="-122"/>
                <a:cs typeface="Arial Unicode MS" pitchFamily="34" charset="-122"/>
              </a:rPr>
              <a:t>City flood</a:t>
            </a:r>
            <a:endParaRPr lang="zh-CN" altLang="en-US" sz="2800" b="1" dirty="0">
              <a:latin typeface="Arial Unicode MS" pitchFamily="34" charset="-122"/>
              <a:ea typeface="Arial Unicode MS" pitchFamily="34" charset="-122"/>
              <a:cs typeface="Arial Unicode MS" pitchFamily="34" charset="-122"/>
            </a:endParaRPr>
          </a:p>
        </p:txBody>
      </p:sp>
      <p:sp>
        <p:nvSpPr>
          <p:cNvPr id="190467" name="Picture 2"/>
          <p:cNvSpPr>
            <a:spLocks noChangeAspect="1"/>
          </p:cNvSpPr>
          <p:nvPr/>
        </p:nvSpPr>
        <p:spPr bwMode="auto">
          <a:xfrm>
            <a:off x="5368777" y="4078288"/>
            <a:ext cx="32766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Unicode MS" pitchFamily="34" charset="-122"/>
              <a:ea typeface="Arial Unicode MS" pitchFamily="34" charset="-122"/>
              <a:cs typeface="Arial Unicode MS" pitchFamily="34" charset="-122"/>
            </a:endParaRPr>
          </a:p>
        </p:txBody>
      </p:sp>
      <p:sp>
        <p:nvSpPr>
          <p:cNvPr id="5" name="标题 4"/>
          <p:cNvSpPr txBox="1">
            <a:spLocks/>
          </p:cNvSpPr>
          <p:nvPr/>
        </p:nvSpPr>
        <p:spPr bwMode="auto">
          <a:xfrm>
            <a:off x="6118671" y="6381750"/>
            <a:ext cx="2917825" cy="431800"/>
          </a:xfrm>
          <a:prstGeom prst="rect">
            <a:avLst/>
          </a:prstGeom>
          <a:solidFill>
            <a:schemeClr val="bg1">
              <a:alpha val="51000"/>
            </a:schemeClr>
          </a:solidFill>
          <a:ln w="9525">
            <a:noFill/>
            <a:miter lim="800000"/>
            <a:headEnd/>
            <a:tailEnd/>
          </a:ln>
          <a:effectLst/>
        </p:spPr>
        <p:txBody>
          <a:bodyPr anchor="b"/>
          <a:lstStyle>
            <a:lvl1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2pPr>
            <a:lvl3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3pPr>
            <a:lvl4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4pPr>
            <a:lvl5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5pPr>
            <a:lvl6pPr marL="4572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6pPr>
            <a:lvl7pPr marL="9144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7pPr>
            <a:lvl8pPr marL="13716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8pPr>
            <a:lvl9pPr marL="18288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9pPr>
          </a:lstStyle>
          <a:p>
            <a:pPr algn="ctr" eaLnBrk="1" hangingPunct="1">
              <a:defRPr/>
            </a:pPr>
            <a:r>
              <a:rPr lang="en-US" altLang="zh-CN" sz="2000" dirty="0" smtClean="0">
                <a:solidFill>
                  <a:srgbClr val="0000CC"/>
                </a:solidFill>
                <a:latin typeface="Arial Unicode MS" pitchFamily="34" charset="-122"/>
                <a:ea typeface="Arial Unicode MS" pitchFamily="34" charset="-122"/>
                <a:cs typeface="Arial Unicode MS" pitchFamily="34" charset="-122"/>
              </a:rPr>
              <a:t>2011.6.18, Wuhan</a:t>
            </a:r>
            <a:endParaRPr lang="zh-CN" altLang="en-US" sz="2000" dirty="0" smtClean="0">
              <a:solidFill>
                <a:srgbClr val="0000CC"/>
              </a:solidFill>
              <a:latin typeface="Arial Unicode MS" pitchFamily="34" charset="-122"/>
              <a:ea typeface="Arial Unicode MS" pitchFamily="34" charset="-122"/>
              <a:cs typeface="Arial Unicode MS" pitchFamily="34" charset="-122"/>
            </a:endParaRPr>
          </a:p>
        </p:txBody>
      </p:sp>
      <p:sp>
        <p:nvSpPr>
          <p:cNvPr id="6" name="标题 4"/>
          <p:cNvSpPr txBox="1">
            <a:spLocks/>
          </p:cNvSpPr>
          <p:nvPr/>
        </p:nvSpPr>
        <p:spPr bwMode="auto">
          <a:xfrm>
            <a:off x="2055342" y="3428801"/>
            <a:ext cx="2938462" cy="504255"/>
          </a:xfrm>
          <a:prstGeom prst="rect">
            <a:avLst/>
          </a:prstGeom>
          <a:noFill/>
          <a:ln w="9525">
            <a:noFill/>
            <a:miter lim="800000"/>
            <a:headEnd/>
            <a:tailEnd/>
          </a:ln>
          <a:effectLst/>
        </p:spPr>
        <p:txBody>
          <a:bodyPr anchor="b"/>
          <a:lstStyle>
            <a:lvl1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2pPr>
            <a:lvl3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3pPr>
            <a:lvl4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4pPr>
            <a:lvl5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5pPr>
            <a:lvl6pPr marL="4572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6pPr>
            <a:lvl7pPr marL="9144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7pPr>
            <a:lvl8pPr marL="13716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8pPr>
            <a:lvl9pPr marL="18288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9pPr>
          </a:lstStyle>
          <a:p>
            <a:pPr algn="ctr" eaLnBrk="1" hangingPunct="1">
              <a:defRPr/>
            </a:pPr>
            <a:r>
              <a:rPr lang="en-US" altLang="zh-CN" sz="2000" dirty="0" smtClean="0">
                <a:solidFill>
                  <a:srgbClr val="0000CC"/>
                </a:solidFill>
                <a:latin typeface="Arial Unicode MS" pitchFamily="34" charset="-122"/>
                <a:ea typeface="Arial Unicode MS" pitchFamily="34" charset="-122"/>
                <a:cs typeface="Arial Unicode MS" pitchFamily="34" charset="-122"/>
              </a:rPr>
              <a:t>2007.7.18, Jinan</a:t>
            </a:r>
          </a:p>
        </p:txBody>
      </p:sp>
      <p:sp>
        <p:nvSpPr>
          <p:cNvPr id="7" name="标题 4"/>
          <p:cNvSpPr txBox="1">
            <a:spLocks/>
          </p:cNvSpPr>
          <p:nvPr/>
        </p:nvSpPr>
        <p:spPr bwMode="auto">
          <a:xfrm>
            <a:off x="5440215" y="3356793"/>
            <a:ext cx="3024187" cy="575692"/>
          </a:xfrm>
          <a:prstGeom prst="rect">
            <a:avLst/>
          </a:prstGeom>
          <a:solidFill>
            <a:schemeClr val="bg1">
              <a:alpha val="51000"/>
            </a:schemeClr>
          </a:solidFill>
          <a:ln w="9525">
            <a:noFill/>
            <a:miter lim="800000"/>
            <a:headEnd/>
            <a:tailEnd/>
          </a:ln>
          <a:effectLst/>
        </p:spPr>
        <p:txBody>
          <a:bodyPr anchor="b"/>
          <a:lstStyle>
            <a:lvl1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2pPr>
            <a:lvl3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3pPr>
            <a:lvl4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4pPr>
            <a:lvl5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5pPr>
            <a:lvl6pPr marL="4572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6pPr>
            <a:lvl7pPr marL="9144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7pPr>
            <a:lvl8pPr marL="13716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8pPr>
            <a:lvl9pPr marL="18288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9pPr>
          </a:lstStyle>
          <a:p>
            <a:pPr algn="ctr" eaLnBrk="1" hangingPunct="1">
              <a:defRPr/>
            </a:pPr>
            <a:r>
              <a:rPr lang="en-US" altLang="zh-CN" sz="2000" dirty="0" smtClean="0">
                <a:solidFill>
                  <a:srgbClr val="0000CC"/>
                </a:solidFill>
                <a:latin typeface="Arial Unicode MS" pitchFamily="34" charset="-122"/>
                <a:ea typeface="Arial Unicode MS" pitchFamily="34" charset="-122"/>
                <a:cs typeface="Arial Unicode MS" pitchFamily="34" charset="-122"/>
              </a:rPr>
              <a:t>2007.7.17, Chongqing</a:t>
            </a:r>
          </a:p>
        </p:txBody>
      </p:sp>
      <p:sp>
        <p:nvSpPr>
          <p:cNvPr id="8" name="标题 4"/>
          <p:cNvSpPr txBox="1">
            <a:spLocks/>
          </p:cNvSpPr>
          <p:nvPr/>
        </p:nvSpPr>
        <p:spPr bwMode="auto">
          <a:xfrm>
            <a:off x="1941959" y="6375400"/>
            <a:ext cx="3140075" cy="431800"/>
          </a:xfrm>
          <a:prstGeom prst="rect">
            <a:avLst/>
          </a:prstGeom>
          <a:solidFill>
            <a:schemeClr val="bg1">
              <a:alpha val="51000"/>
            </a:schemeClr>
          </a:solidFill>
          <a:ln w="9525">
            <a:noFill/>
            <a:miter lim="800000"/>
            <a:headEnd/>
            <a:tailEnd/>
          </a:ln>
          <a:effectLst/>
        </p:spPr>
        <p:txBody>
          <a:bodyPr anchor="b"/>
          <a:lstStyle>
            <a:lvl1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2pPr>
            <a:lvl3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3pPr>
            <a:lvl4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4pPr>
            <a:lvl5pPr algn="l" rtl="0" eaLnBrk="0" fontAlgn="base" hangingPunct="0">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5pPr>
            <a:lvl6pPr marL="4572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6pPr>
            <a:lvl7pPr marL="9144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7pPr>
            <a:lvl8pPr marL="13716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8pPr>
            <a:lvl9pPr marL="1828800" algn="l" rtl="0" fontAlgn="base">
              <a:spcBef>
                <a:spcPct val="0"/>
              </a:spcBef>
              <a:spcAft>
                <a:spcPct val="0"/>
              </a:spcAft>
              <a:defRPr sz="4400" b="1">
                <a:solidFill>
                  <a:schemeClr val="hlink"/>
                </a:solidFill>
                <a:effectLst>
                  <a:outerShdw blurRad="38100" dist="38100" dir="2700000" algn="tl">
                    <a:srgbClr val="C0C0C0"/>
                  </a:outerShdw>
                </a:effectLst>
                <a:latin typeface="Tahoma" pitchFamily="34" charset="0"/>
                <a:ea typeface="华文中宋" pitchFamily="2" charset="-122"/>
              </a:defRPr>
            </a:lvl9pPr>
          </a:lstStyle>
          <a:p>
            <a:pPr algn="ctr" eaLnBrk="1" hangingPunct="1">
              <a:defRPr/>
            </a:pPr>
            <a:r>
              <a:rPr lang="en-US" altLang="zh-CN" sz="2000" dirty="0" smtClean="0">
                <a:solidFill>
                  <a:srgbClr val="0000CC"/>
                </a:solidFill>
                <a:latin typeface="Arial Unicode MS" pitchFamily="34" charset="-122"/>
                <a:ea typeface="Arial Unicode MS" pitchFamily="34" charset="-122"/>
                <a:cs typeface="Arial Unicode MS" pitchFamily="34" charset="-122"/>
              </a:rPr>
              <a:t>2011.6.23, Beijing</a:t>
            </a:r>
            <a:endParaRPr lang="zh-CN" altLang="en-US" sz="2000" dirty="0" smtClean="0">
              <a:solidFill>
                <a:srgbClr val="0000CC"/>
              </a:solidFill>
              <a:latin typeface="Arial Unicode MS" pitchFamily="34" charset="-122"/>
              <a:ea typeface="Arial Unicode MS" pitchFamily="34" charset="-122"/>
              <a:cs typeface="Arial Unicode MS" pitchFamily="34" charset="-122"/>
            </a:endParaRPr>
          </a:p>
        </p:txBody>
      </p:sp>
      <p:pic>
        <p:nvPicPr>
          <p:cNvPr id="190472" name="Picture 12" descr="image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467" y="4005263"/>
            <a:ext cx="33115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196975"/>
            <a:ext cx="331628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4"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790" y="1196975"/>
            <a:ext cx="326707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2590" y="4005263"/>
            <a:ext cx="32734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2" name="矩形 1"/>
          <p:cNvSpPr/>
          <p:nvPr/>
        </p:nvSpPr>
        <p:spPr>
          <a:xfrm>
            <a:off x="2627784" y="44624"/>
            <a:ext cx="4211409" cy="923330"/>
          </a:xfrm>
          <a:prstGeom prst="rect">
            <a:avLst/>
          </a:prstGeom>
        </p:spPr>
        <p:txBody>
          <a:bodyPr wrap="none">
            <a:spAutoFit/>
          </a:bodyPr>
          <a:lstStyle/>
          <a:p>
            <a:pPr>
              <a:lnSpc>
                <a:spcPct val="150000"/>
              </a:lnSpc>
            </a:pPr>
            <a:r>
              <a:rPr lang="en-US" altLang="zh-CN" sz="3600" b="1" i="1" dirty="0" smtClean="0">
                <a:solidFill>
                  <a:srgbClr val="0000CC"/>
                </a:solidFill>
              </a:rPr>
              <a:t>Disasters </a:t>
            </a:r>
            <a:r>
              <a:rPr lang="en-US" altLang="zh-CN" sz="3600" b="1" i="1" dirty="0">
                <a:solidFill>
                  <a:srgbClr val="0000CC"/>
                </a:solidFill>
              </a:rPr>
              <a:t>in China</a:t>
            </a:r>
          </a:p>
        </p:txBody>
      </p:sp>
      <p:sp>
        <p:nvSpPr>
          <p:cNvPr id="14" name="椭圆 13"/>
          <p:cNvSpPr/>
          <p:nvPr/>
        </p:nvSpPr>
        <p:spPr>
          <a:xfrm>
            <a:off x="1979712" y="3212976"/>
            <a:ext cx="5976664" cy="1101725"/>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800000"/>
                </a:solidFill>
                <a:effectLst>
                  <a:outerShdw blurRad="38100" dist="38100" dir="2700000" algn="tl">
                    <a:srgbClr val="000000"/>
                  </a:outerShdw>
                </a:effectLst>
                <a:ea typeface="Arial Unicode MS" pitchFamily="34" charset="-122"/>
                <a:cs typeface="Arial Unicode MS" pitchFamily="34" charset="-122"/>
              </a:rPr>
              <a:t>New focus and definition</a:t>
            </a:r>
            <a:endParaRPr lang="zh-CN" altLang="en-US" sz="2000" b="1" dirty="0">
              <a:solidFill>
                <a:srgbClr val="800000"/>
              </a:solidFill>
              <a:effectLst>
                <a:outerShdw blurRad="38100" dist="38100" dir="2700000" algn="tl">
                  <a:srgbClr val="000000"/>
                </a:outerShdw>
              </a:effectLst>
              <a:ea typeface="Arial Unicode MS" pitchFamily="34" charset="-122"/>
              <a:cs typeface="Arial Unicode MS" pitchFamily="34" charset="-122"/>
            </a:endParaRPr>
          </a:p>
        </p:txBody>
      </p:sp>
    </p:spTree>
    <p:extLst>
      <p:ext uri="{BB962C8B-B14F-4D97-AF65-F5344CB8AC3E}">
        <p14:creationId xmlns:p14="http://schemas.microsoft.com/office/powerpoint/2010/main" val="3049199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4000" b="0" i="0" u="none" strike="noStrike" cap="none" normalizeH="0" baseline="0" smtClean="0">
            <a:ln>
              <a:noFill/>
            </a:ln>
            <a:solidFill>
              <a:schemeClr val="accent2"/>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4000" b="0" i="0" u="none" strike="noStrike" cap="none" normalizeH="0" baseline="0" smtClean="0">
            <a:ln>
              <a:noFill/>
            </a:ln>
            <a:solidFill>
              <a:schemeClr val="accent2"/>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16749</TotalTime>
  <Words>2234</Words>
  <Application>Microsoft Macintosh PowerPoint</Application>
  <PresentationFormat>全屏显示(4:3)</PresentationFormat>
  <Paragraphs>335</Paragraphs>
  <Slides>43</Slides>
  <Notes>19</Notes>
  <HiddenSlides>0</HiddenSlides>
  <MMClips>1</MMClips>
  <ScaleCrop>false</ScaleCrop>
  <HeadingPairs>
    <vt:vector size="6" baseType="variant">
      <vt:variant>
        <vt:lpstr>主题</vt:lpstr>
      </vt:variant>
      <vt:variant>
        <vt:i4>1</vt:i4>
      </vt:variant>
      <vt:variant>
        <vt:lpstr>嵌入的 OLE 服务器</vt:lpstr>
      </vt:variant>
      <vt:variant>
        <vt:i4>2</vt:i4>
      </vt:variant>
      <vt:variant>
        <vt:lpstr>幻灯片标题</vt:lpstr>
      </vt:variant>
      <vt:variant>
        <vt:i4>43</vt:i4>
      </vt:variant>
    </vt:vector>
  </HeadingPairs>
  <TitlesOfParts>
    <vt:vector size="46" baseType="lpstr">
      <vt:lpstr>默认设计模板</vt:lpstr>
      <vt:lpstr>工作表</vt:lpstr>
      <vt:lpstr>Photo Editor 照片</vt:lpstr>
      <vt:lpstr>Hazard Issues in China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strongest rainstorm in Beijing on July 21, 2012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NCC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Services at the</dc:title>
  <dc:creator>suncy</dc:creator>
  <cp:lastModifiedBy>Mr wang</cp:lastModifiedBy>
  <cp:revision>431</cp:revision>
  <cp:lastPrinted>2013-06-08T08:36:36Z</cp:lastPrinted>
  <dcterms:created xsi:type="dcterms:W3CDTF">2012-08-22T03:25:55Z</dcterms:created>
  <dcterms:modified xsi:type="dcterms:W3CDTF">2013-06-11T06:09:38Z</dcterms:modified>
</cp:coreProperties>
</file>